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9" r:id="rId3"/>
    <p:sldId id="446" r:id="rId4"/>
    <p:sldId id="463" r:id="rId5"/>
    <p:sldId id="447" r:id="rId6"/>
    <p:sldId id="450" r:id="rId7"/>
    <p:sldId id="457" r:id="rId8"/>
    <p:sldId id="422" r:id="rId9"/>
    <p:sldId id="448" r:id="rId10"/>
    <p:sldId id="449" r:id="rId11"/>
    <p:sldId id="458" r:id="rId12"/>
    <p:sldId id="419" r:id="rId13"/>
    <p:sldId id="459" r:id="rId14"/>
    <p:sldId id="460" r:id="rId15"/>
    <p:sldId id="397" r:id="rId16"/>
    <p:sldId id="428" r:id="rId17"/>
    <p:sldId id="461" r:id="rId18"/>
    <p:sldId id="462" r:id="rId19"/>
    <p:sldId id="451" r:id="rId20"/>
    <p:sldId id="452" r:id="rId21"/>
    <p:sldId id="454" r:id="rId22"/>
    <p:sldId id="455" r:id="rId23"/>
    <p:sldId id="456" r:id="rId24"/>
    <p:sldId id="307" r:id="rId25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3F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80364" autoAdjust="0"/>
  </p:normalViewPr>
  <p:slideViewPr>
    <p:cSldViewPr>
      <p:cViewPr varScale="1">
        <p:scale>
          <a:sx n="60" d="100"/>
          <a:sy n="60" d="100"/>
        </p:scale>
        <p:origin x="156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62D548-9FA9-4FFF-886D-6F6CDF7F8AB1}" type="datetimeFigureOut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AB5C1B-7B55-4B2E-A34F-BEE5B9163A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928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696C27D-FF04-41E2-8280-28E87AC8B983}" type="datetimeFigureOut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0E6DA82-CD62-41FE-9A1B-FC851A1B756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9085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DA82-CD62-41FE-9A1B-FC851A1B756B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9016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DA82-CD62-41FE-9A1B-FC851A1B756B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24554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altLang="fr-FR" dirty="0" smtClean="0"/>
              <a:t>Expertise : </a:t>
            </a:r>
          </a:p>
          <a:p>
            <a:pPr algn="just"/>
            <a:r>
              <a:rPr lang="fr-FR" altLang="fr-FR" dirty="0" smtClean="0"/>
              <a:t>Méthodologie mise en place de cycle dans les établissements.</a:t>
            </a:r>
          </a:p>
          <a:p>
            <a:pPr algn="just"/>
            <a:endParaRPr lang="fr-FR" altLang="fr-FR" dirty="0" smtClean="0"/>
          </a:p>
          <a:p>
            <a:pPr algn="just"/>
            <a:r>
              <a:rPr lang="fr-FR" altLang="fr-FR" dirty="0" smtClean="0"/>
              <a:t>Réseau</a:t>
            </a:r>
            <a:r>
              <a:rPr lang="fr-FR" altLang="fr-FR" baseline="0" dirty="0" smtClean="0"/>
              <a:t> : </a:t>
            </a:r>
          </a:p>
          <a:p>
            <a:pPr algn="just"/>
            <a:r>
              <a:rPr lang="fr-FR" altLang="fr-FR" baseline="0" dirty="0" smtClean="0"/>
              <a:t>Mobilisation des éducateurs sportifs via les associations.</a:t>
            </a:r>
            <a:endParaRPr lang="fr-FR" altLang="fr-FR" dirty="0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93" indent="-2961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605" indent="-2369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447" indent="-2369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289" indent="-2369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2B4327-859B-425D-AF37-B7EB71FC3120}" type="slidenum">
              <a:rPr lang="fr-FR" altLang="fr-FR" smtClean="0"/>
              <a:pPr/>
              <a:t>11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665288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altLang="fr-FR" dirty="0" smtClean="0"/>
              <a:t>Favoriser la mise en place d’APS pour les personnes les plus éloignés de la pratique.</a:t>
            </a:r>
          </a:p>
          <a:p>
            <a:pPr algn="just"/>
            <a:endParaRPr lang="fr-FR" altLang="fr-FR" dirty="0" smtClean="0"/>
          </a:p>
          <a:p>
            <a:pPr algn="just"/>
            <a:r>
              <a:rPr lang="fr-FR" altLang="fr-FR" dirty="0" smtClean="0"/>
              <a:t>Réseau,</a:t>
            </a:r>
            <a:r>
              <a:rPr lang="fr-FR" altLang="fr-FR" baseline="0" dirty="0" smtClean="0"/>
              <a:t> expertise, </a:t>
            </a:r>
            <a:r>
              <a:rPr lang="fr-FR" altLang="fr-FR" baseline="0" dirty="0" err="1" smtClean="0"/>
              <a:t>acccompagnement</a:t>
            </a:r>
            <a:r>
              <a:rPr lang="fr-FR" altLang="fr-FR" baseline="0" dirty="0" smtClean="0"/>
              <a:t>.</a:t>
            </a:r>
            <a:endParaRPr lang="fr-FR" altLang="fr-FR" dirty="0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93" indent="-2961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605" indent="-2369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447" indent="-2369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289" indent="-2369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2B4327-859B-425D-AF37-B7EB71FC3120}" type="slidenum">
              <a:rPr lang="fr-FR" altLang="fr-FR" smtClean="0"/>
              <a:pPr/>
              <a:t>12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057548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altLang="fr-FR" dirty="0" smtClean="0"/>
              <a:t>Lien entre le mouvement sportif.</a:t>
            </a:r>
          </a:p>
          <a:p>
            <a:pPr algn="just"/>
            <a:endParaRPr lang="fr-FR" altLang="fr-FR" dirty="0" smtClean="0"/>
          </a:p>
          <a:p>
            <a:pPr algn="just"/>
            <a:r>
              <a:rPr lang="fr-FR" altLang="fr-FR" dirty="0" smtClean="0"/>
              <a:t>Suivi,</a:t>
            </a:r>
            <a:r>
              <a:rPr lang="fr-FR" altLang="fr-FR" baseline="0" dirty="0" smtClean="0"/>
              <a:t> bilan, accompagnement.</a:t>
            </a:r>
            <a:endParaRPr lang="fr-FR" altLang="fr-FR" dirty="0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93" indent="-2961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605" indent="-2369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447" indent="-2369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289" indent="-2369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2B4327-859B-425D-AF37-B7EB71FC3120}" type="slidenum">
              <a:rPr lang="fr-FR" altLang="fr-FR" smtClean="0"/>
              <a:pPr/>
              <a:t>13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440591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E097C5-0C39-4968-AA3D-928C827D64B0}" type="slidenum">
              <a:rPr lang="fr-FR" altLang="fr-FR" smtClean="0"/>
              <a:pPr/>
              <a:t>14</a:t>
            </a:fld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691505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DA82-CD62-41FE-9A1B-FC851A1B756B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8289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DA82-CD62-41FE-9A1B-FC851A1B756B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6206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DA82-CD62-41FE-9A1B-FC851A1B756B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255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DA82-CD62-41FE-9A1B-FC851A1B756B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8684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DA82-CD62-41FE-9A1B-FC851A1B756B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021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DA82-CD62-41FE-9A1B-FC851A1B756B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6050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DA82-CD62-41FE-9A1B-FC851A1B756B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8640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DA82-CD62-41FE-9A1B-FC851A1B756B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8667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DA82-CD62-41FE-9A1B-FC851A1B756B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8138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DA82-CD62-41FE-9A1B-FC851A1B756B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398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DA82-CD62-41FE-9A1B-FC851A1B756B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292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dirty="0" smtClean="0"/>
              <a:t>2007 : Protocole d’accord définissant les principes communs d’une politique sportive en milieu pénitentiaire</a:t>
            </a:r>
            <a:r>
              <a:rPr lang="fr-FR" baseline="0" dirty="0" smtClean="0"/>
              <a:t> :</a:t>
            </a:r>
          </a:p>
          <a:p>
            <a:pPr marL="171450" marR="0" indent="-1714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 smtClean="0"/>
              <a:t>Les installations sportives (Justice</a:t>
            </a:r>
            <a:r>
              <a:rPr lang="fr-FR" baseline="0" dirty="0" smtClean="0"/>
              <a:t> : équipements corrects, Sports : RES).</a:t>
            </a:r>
            <a:endParaRPr lang="fr-FR" dirty="0" smtClean="0"/>
          </a:p>
          <a:p>
            <a:pPr marL="171450" indent="-171450" algn="just">
              <a:buFontTx/>
              <a:buChar char="-"/>
            </a:pPr>
            <a:r>
              <a:rPr lang="fr-FR" baseline="0" dirty="0" smtClean="0"/>
              <a:t>Le développement de la pratique sportive</a:t>
            </a:r>
            <a:r>
              <a:rPr lang="fr-FR" dirty="0" smtClean="0"/>
              <a:t> (Sports : convention</a:t>
            </a:r>
            <a:r>
              <a:rPr lang="fr-FR" baseline="0" dirty="0" smtClean="0"/>
              <a:t>s d’objectifs </a:t>
            </a:r>
            <a:r>
              <a:rPr lang="fr-FR" baseline="0" dirty="0" err="1" smtClean="0"/>
              <a:t>Fédés</a:t>
            </a:r>
            <a:r>
              <a:rPr lang="fr-FR" baseline="0" dirty="0" smtClean="0"/>
              <a:t>/Ministère avec partie sur les publics cibles, ESQ, pôle ressources nationales</a:t>
            </a:r>
            <a:r>
              <a:rPr lang="fr-FR" dirty="0" smtClean="0"/>
              <a:t>).</a:t>
            </a:r>
          </a:p>
          <a:p>
            <a:pPr marL="171450" indent="-171450" algn="just">
              <a:buFontTx/>
              <a:buChar char="-"/>
            </a:pPr>
            <a:r>
              <a:rPr lang="fr-FR" dirty="0" smtClean="0"/>
              <a:t>La formation (Justice</a:t>
            </a:r>
            <a:r>
              <a:rPr lang="fr-FR" baseline="0" dirty="0" smtClean="0"/>
              <a:t> : stage de formation </a:t>
            </a:r>
            <a:r>
              <a:rPr lang="fr-FR" dirty="0" smtClean="0"/>
              <a:t>des personnels, Sport : formation des détenus pour une habilitation par le MJS).</a:t>
            </a:r>
          </a:p>
          <a:p>
            <a:pPr marL="171450" indent="-171450" algn="just">
              <a:buFontTx/>
              <a:buChar char="-"/>
            </a:pPr>
            <a:r>
              <a:rPr lang="fr-FR" dirty="0" smtClean="0"/>
              <a:t>Le haut niveau : accord réservant</a:t>
            </a:r>
            <a:r>
              <a:rPr lang="fr-FR" baseline="0" dirty="0" smtClean="0"/>
              <a:t> des emplois aux sportifs de haut niveau.</a:t>
            </a:r>
            <a:endParaRPr lang="fr-FR" dirty="0" smtClean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Utilité APS selon</a:t>
            </a:r>
            <a:r>
              <a:rPr lang="fr-FR" baseline="0" dirty="0" smtClean="0"/>
              <a:t> l’A.P : Elaboration d’un </a:t>
            </a:r>
            <a:r>
              <a:rPr lang="fr-FR" i="1" baseline="0" dirty="0" smtClean="0"/>
              <a:t>« guide des APS en milieu carcéral » </a:t>
            </a:r>
            <a:r>
              <a:rPr lang="fr-FR" i="0" baseline="0" dirty="0" smtClean="0"/>
              <a:t>(APS = préservation de la santé et de l’insertion sociale)</a:t>
            </a:r>
            <a:r>
              <a:rPr lang="fr-FR" dirty="0" smtClean="0"/>
              <a:t>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2015 : Fédérations signataires : athlétisme, badminton, basket, boxe, cyclotourisme, EPGV, haltérophilie, handball, karaté, rugby, savate française, sport adapté, sport pour tous, tennis de table, volley-ball, pétanque et jeux provençal.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DA82-CD62-41FE-9A1B-FC851A1B756B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32203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dirty="0" smtClean="0"/>
              <a:t>Volonté de décliner et</a:t>
            </a:r>
            <a:r>
              <a:rPr lang="fr-FR" baseline="0" dirty="0" smtClean="0"/>
              <a:t> de mettre en application </a:t>
            </a:r>
            <a:r>
              <a:rPr lang="fr-FR" dirty="0" smtClean="0"/>
              <a:t>localement les grandes orientations nationales</a:t>
            </a:r>
            <a:r>
              <a:rPr lang="fr-FR" baseline="0" dirty="0" smtClean="0"/>
              <a:t>.</a:t>
            </a:r>
          </a:p>
          <a:p>
            <a:pPr algn="just"/>
            <a:endParaRPr lang="fr-FR" baseline="0" dirty="0" smtClean="0"/>
          </a:p>
          <a:p>
            <a:pPr algn="just"/>
            <a:r>
              <a:rPr lang="fr-FR" baseline="0" dirty="0" smtClean="0"/>
              <a:t>Exemples de la convention CROS Bourgogne – DISP Centre Est Dijon.</a:t>
            </a:r>
          </a:p>
          <a:p>
            <a:pPr algn="just"/>
            <a:endParaRPr lang="fr-FR" baseline="0" dirty="0" smtClean="0"/>
          </a:p>
          <a:p>
            <a:pPr algn="just"/>
            <a:r>
              <a:rPr lang="fr-FR" baseline="0" dirty="0" smtClean="0"/>
              <a:t>Nombreuses réunions de préparation (DISP, SPIP, CROS, DRJSCS) pour mettre en place un projet commun.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DA82-CD62-41FE-9A1B-FC851A1B756B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3468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DA82-CD62-41FE-9A1B-FC851A1B756B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4696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Pôle sport et politique publique : représentation du MOS dans les instances politiques locales, aménagement du territoire.</a:t>
            </a:r>
          </a:p>
          <a:p>
            <a:pPr algn="just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Pôle Sport et professionnalisation : emploi et accompagnement, formation des bénévoles, formation continue.</a:t>
            </a:r>
          </a:p>
          <a:p>
            <a:pPr algn="just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Pôle Sport &amp; éducation et citoyenneté : Publics cibles, sport de l’école à l’université, sport sans violence, citoyenneté, sport en milieu carcéral.</a:t>
            </a:r>
          </a:p>
          <a:p>
            <a:pPr algn="just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Pôle Sport &amp; Santé et Bien-Être : sport santé, sport en entreprise, sport en milieu carcéral.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DA82-CD62-41FE-9A1B-FC851A1B756B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41811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DA82-CD62-41FE-9A1B-FC851A1B756B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3247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DA82-CD62-41FE-9A1B-FC851A1B756B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734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7B775650-6DCB-4E91-BA1C-CE42948E36D0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4AD4BC-BA64-476D-9C84-873246C6161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241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Modele PowerPoin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4221163"/>
            <a:ext cx="15922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29816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417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0AEFFF97-BC7F-425F-A670-3ED0BCAD3CC4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19B7BB-BBFA-49BB-8917-9DA66925D4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3135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DD28B9E-E09B-4A64-AC33-C9CAFF3D0DF4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034E57-3A49-4E9D-B5A8-F2661CEF34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331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4221163"/>
            <a:ext cx="15922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179388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595959"/>
                </a:solidFill>
                <a:latin typeface="Kelson Sans" panose="02000500000000000000" pitchFamily="50" charset="0"/>
              </a:defRPr>
            </a:lvl1pPr>
          </a:lstStyle>
          <a:p>
            <a:pPr>
              <a:defRPr/>
            </a:pPr>
            <a:fld id="{75B7F2DB-AF77-4C12-82D0-02688516D27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3109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4221163"/>
            <a:ext cx="15922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B3CEF5-2133-4E80-9D8F-3D298722B743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D5184D9-8E87-40FE-B57E-A701440486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6159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4221163"/>
            <a:ext cx="15922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D39A62-F1BB-491B-B0AA-D81314209938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493A42-75E5-491D-A4B4-EDA46D5FCA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133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CA6844-0F64-43A6-8BF9-7A2B176FFEB0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E65481-2604-45DC-872E-8B58E3D9FC5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8457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1E9F8E9-4860-4890-BFD9-BCED40B585C6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FA7CBB-6511-4184-A7B7-C9EC5541816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8221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735542-39F5-41B7-B8D0-47A53C1E37C9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C8F3D6-F50D-45EA-9544-D0C35119FBE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0148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82883D0-40B1-4265-8D4E-ACBB3D48FAFC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2D53B2-83CF-4876-BEB6-759C2B68A8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581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B306DBCA-5CA2-49DD-A72F-4F6851CD6350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5D78C1-C9DC-4A27-A977-837C46C8A9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9778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8C2DA2-50AE-49F4-8A87-B15F18789B7B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D0CDA7-AEBA-4784-A1ED-42F35EB20F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5422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0FCBDC-3F58-42E3-B95C-2F6C4F57D53F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87F6140-B78F-465F-9255-72927DEB39C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7235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077B50A-877C-4102-A869-A64C612B3C8E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7D3FDA-8062-4204-A2E6-C7B2658A77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2206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FDEE11-0679-4140-9230-8AA5DE154F2F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FCACD1-E046-4D27-844F-02866053F3D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829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CAF6D281-061A-4ED0-A873-8277CB085A0E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8C9C16-01B8-410F-BB2C-CE71552CB56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018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A83D05B-3154-486A-A219-462E1ED07433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CEC5C7-7667-4462-9C2C-EFDBE6E60D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89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A48D015-8CF6-4A5C-8754-95D11BAF4971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C1A970-A90E-49F3-A4FF-035DFC28F7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907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595CAA5-6768-4602-9184-D722DCD3A281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C291D9-4363-4509-A01B-73A6EE348FA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3891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BC76782-6454-4E98-BB7D-062DDD6CBD00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030123-19CA-42B4-B888-32DA97160A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114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7B02425-F024-41D1-A831-C5DD546D49B3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9AD7CE-019D-4952-BF89-9DB856FD46E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682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7DAE5D0-0126-47AD-87C6-EBFF244B4267}" type="datetime1">
              <a:rPr lang="fr-FR"/>
              <a:pPr>
                <a:defRPr/>
              </a:pPr>
              <a:t>12/12/2019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9B4C82-52ED-4541-AE78-756C70E22A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445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haut_ppt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0"/>
            <a:ext cx="1450976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8" descr="bas_ppt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9050"/>
            <a:ext cx="91440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23850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Kelson Sans" panose="02000500000000000000" pitchFamily="50" charset="0"/>
              </a:defRPr>
            </a:lvl1pPr>
          </a:lstStyle>
          <a:p>
            <a:pPr>
              <a:defRPr/>
            </a:pPr>
            <a:fld id="{4B432176-E3B1-44EF-8038-D179C7B1CBA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032" name="Imag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576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Kelson Sans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Kelson Sans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Kelson Sans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Kelson Sans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6" descr="Modele PowerPoint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95288" y="549275"/>
            <a:ext cx="82296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pic>
        <p:nvPicPr>
          <p:cNvPr id="2052" name="Imag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4221163"/>
            <a:ext cx="15922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1727597"/>
          </a:xfrm>
        </p:spPr>
        <p:txBody>
          <a:bodyPr/>
          <a:lstStyle/>
          <a:p>
            <a:pPr eaLnBrk="1" hangingPunct="1"/>
            <a:r>
              <a:rPr lang="fr-FR" altLang="fr-FR" sz="6000" b="1" dirty="0" smtClean="0">
                <a:solidFill>
                  <a:srgbClr val="0070C0"/>
                </a:solidFill>
                <a:latin typeface="+mn-lt"/>
              </a:rPr>
              <a:t>Formation </a:t>
            </a:r>
            <a:br>
              <a:rPr lang="fr-FR" altLang="fr-FR" sz="6000" b="1" dirty="0" smtClean="0">
                <a:solidFill>
                  <a:srgbClr val="0070C0"/>
                </a:solidFill>
                <a:latin typeface="+mn-lt"/>
              </a:rPr>
            </a:br>
            <a:r>
              <a:rPr lang="fr-FR" altLang="fr-FR" sz="6000" b="1" dirty="0" smtClean="0">
                <a:solidFill>
                  <a:srgbClr val="0070C0"/>
                </a:solidFill>
                <a:latin typeface="+mn-lt"/>
              </a:rPr>
              <a:t>« Sport en Milieu Carcéral »</a:t>
            </a:r>
          </a:p>
        </p:txBody>
      </p:sp>
      <p:sp>
        <p:nvSpPr>
          <p:cNvPr id="2867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0" y="2852936"/>
            <a:ext cx="9144000" cy="1367979"/>
          </a:xfrm>
          <a:solidFill>
            <a:schemeClr val="bg1">
              <a:alpha val="70195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3800" i="1" dirty="0" smtClean="0">
                <a:solidFill>
                  <a:srgbClr val="0070C0"/>
                </a:solidFill>
              </a:rPr>
              <a:t>Centre Pénitentiaire Orléans - Saran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6104"/>
          </a:xfrm>
        </p:spPr>
        <p:txBody>
          <a:bodyPr/>
          <a:lstStyle/>
          <a:p>
            <a:r>
              <a:rPr lang="fr-FR" sz="5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 objectifs </a:t>
            </a:r>
            <a:endParaRPr lang="fr-FR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03244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3600"/>
              </a:spcAft>
              <a:buNone/>
            </a:pPr>
            <a:r>
              <a:rPr lang="fr-FR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 </a:t>
            </a:r>
            <a:r>
              <a:rPr lang="fr-FR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Développer la </a:t>
            </a:r>
            <a:r>
              <a:rPr lang="fr-FR" sz="2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fonction sociale et éducative </a:t>
            </a:r>
            <a:r>
              <a:rPr lang="fr-FR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sport</a:t>
            </a:r>
            <a:r>
              <a:rPr lang="fr-FR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7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ts val="3600"/>
              </a:spcAft>
              <a:buNone/>
            </a:pPr>
            <a:r>
              <a:rPr lang="fr-FR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 </a:t>
            </a:r>
            <a:r>
              <a:rPr lang="fr-FR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Favoriser les </a:t>
            </a:r>
            <a:r>
              <a:rPr lang="fr-FR" sz="2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TIG</a:t>
            </a:r>
            <a:r>
              <a:rPr lang="fr-FR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dans les associations sportives</a:t>
            </a:r>
            <a:r>
              <a:rPr lang="fr-FR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7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 </a:t>
            </a:r>
            <a:r>
              <a:rPr lang="fr-FR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Mettre en place des </a:t>
            </a:r>
            <a:r>
              <a:rPr lang="fr-FR" sz="2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formations spécifiques </a:t>
            </a:r>
            <a:r>
              <a:rPr lang="fr-FR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développement de la pratique sportive en milieu carcéral.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D78C1-C9DC-4A27-A977-837C46C8A999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751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2"/>
          <p:cNvSpPr>
            <a:spLocks noGrp="1"/>
          </p:cNvSpPr>
          <p:nvPr>
            <p:ph type="title"/>
          </p:nvPr>
        </p:nvSpPr>
        <p:spPr>
          <a:xfrm>
            <a:off x="1152129" y="0"/>
            <a:ext cx="8172399" cy="764704"/>
          </a:xfrm>
        </p:spPr>
        <p:txBody>
          <a:bodyPr/>
          <a:lstStyle/>
          <a:p>
            <a:pPr eaLnBrk="1" hangingPunct="1"/>
            <a:r>
              <a:rPr lang="fr-FR" altLang="fr-F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 engagements réciproques</a:t>
            </a:r>
          </a:p>
        </p:txBody>
      </p:sp>
      <p:sp>
        <p:nvSpPr>
          <p:cNvPr id="28675" name="Espace réservé du contenu 3"/>
          <p:cNvSpPr>
            <a:spLocks noGrp="1"/>
          </p:cNvSpPr>
          <p:nvPr>
            <p:ph idx="1"/>
          </p:nvPr>
        </p:nvSpPr>
        <p:spPr>
          <a:xfrm>
            <a:off x="0" y="1268759"/>
            <a:ext cx="9143999" cy="5039965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3000"/>
              </a:spcAft>
              <a:buNone/>
              <a:defRPr/>
            </a:pPr>
            <a:r>
              <a:rPr lang="fr-FR" sz="30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 Centre-Val de Loire </a:t>
            </a:r>
            <a:endParaRPr lang="fr-FR" sz="30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3000"/>
              </a:spcAft>
              <a:buNone/>
              <a:defRPr/>
            </a:pP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Apporte son expertise pour la mise en place d’APS dans les établissements.</a:t>
            </a:r>
          </a:p>
          <a:p>
            <a:pPr marL="0" indent="0" algn="just">
              <a:spcBef>
                <a:spcPts val="1200"/>
              </a:spcBef>
              <a:spcAft>
                <a:spcPts val="3600"/>
              </a:spcAft>
              <a:buNone/>
              <a:defRPr/>
            </a:pPr>
            <a:r>
              <a:rPr lang="fr-F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Mobilise son réseau de ligues pour construire un projet régional d’insertion par le sport à destination du public placé sous main de la justice.</a:t>
            </a:r>
            <a:endParaRPr lang="fr-FR" sz="3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250825" y="6308725"/>
            <a:ext cx="539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Kelson Sans" panose="02000500000000000000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Kelson Sans" panose="02000500000000000000" pitchFamily="50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elson Sans" panose="02000500000000000000" pitchFamily="50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A828C3-4016-4845-825A-7A7FA0EA039C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2"/>
          <p:cNvSpPr>
            <a:spLocks noGrp="1"/>
          </p:cNvSpPr>
          <p:nvPr>
            <p:ph type="title"/>
          </p:nvPr>
        </p:nvSpPr>
        <p:spPr>
          <a:xfrm>
            <a:off x="1152129" y="0"/>
            <a:ext cx="8172399" cy="764704"/>
          </a:xfrm>
        </p:spPr>
        <p:txBody>
          <a:bodyPr/>
          <a:lstStyle/>
          <a:p>
            <a:pPr eaLnBrk="1" hangingPunct="1"/>
            <a:r>
              <a:rPr lang="fr-FR" altLang="fr-F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 engagements réciproques</a:t>
            </a:r>
          </a:p>
        </p:txBody>
      </p:sp>
      <p:sp>
        <p:nvSpPr>
          <p:cNvPr id="28675" name="Espace réservé du contenu 3"/>
          <p:cNvSpPr>
            <a:spLocks noGrp="1"/>
          </p:cNvSpPr>
          <p:nvPr>
            <p:ph idx="1"/>
          </p:nvPr>
        </p:nvSpPr>
        <p:spPr>
          <a:xfrm>
            <a:off x="0" y="1052736"/>
            <a:ext cx="9143999" cy="5183980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800"/>
              </a:spcAft>
              <a:buNone/>
              <a:defRPr/>
            </a:pPr>
            <a:r>
              <a:rPr lang="fr-FR" sz="30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DRDJSCS Centre-Val de Loire : </a:t>
            </a:r>
          </a:p>
          <a:p>
            <a:pPr marL="0" indent="0" algn="just">
              <a:spcBef>
                <a:spcPts val="1200"/>
              </a:spcBef>
              <a:spcAft>
                <a:spcPts val="1800"/>
              </a:spcAft>
              <a:buNone/>
              <a:defRPr/>
            </a:pPr>
            <a:r>
              <a:rPr lang="fr-F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Rôle de conseil, d’expertise et de mise en réseau. Met en œuvre sa politique prioritaire relative à la correction des inégalités d’accès à la pratique notamment en faveur des publics en milieu carcéral.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fr-F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Accompagne le projet « Sport en milieu carcéral » par le biais des dispositifs existants, par sa connaissance des thématiques prioritaires, par son animation de réseau territorial.</a:t>
            </a: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250825" y="6308725"/>
            <a:ext cx="539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Kelson Sans" panose="02000500000000000000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Kelson Sans" panose="02000500000000000000" pitchFamily="50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elson Sans" panose="02000500000000000000" pitchFamily="50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A828C3-4016-4845-825A-7A7FA0EA039C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2"/>
          <p:cNvSpPr>
            <a:spLocks noGrp="1"/>
          </p:cNvSpPr>
          <p:nvPr>
            <p:ph type="title"/>
          </p:nvPr>
        </p:nvSpPr>
        <p:spPr>
          <a:xfrm>
            <a:off x="1152129" y="0"/>
            <a:ext cx="8172399" cy="764704"/>
          </a:xfrm>
        </p:spPr>
        <p:txBody>
          <a:bodyPr/>
          <a:lstStyle/>
          <a:p>
            <a:pPr eaLnBrk="1" hangingPunct="1"/>
            <a:r>
              <a:rPr lang="fr-FR" altLang="fr-F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 engagements réciproques</a:t>
            </a:r>
          </a:p>
        </p:txBody>
      </p:sp>
      <p:sp>
        <p:nvSpPr>
          <p:cNvPr id="28675" name="Espace réservé du contenu 3"/>
          <p:cNvSpPr>
            <a:spLocks noGrp="1"/>
          </p:cNvSpPr>
          <p:nvPr>
            <p:ph idx="1"/>
          </p:nvPr>
        </p:nvSpPr>
        <p:spPr>
          <a:xfrm>
            <a:off x="0" y="1124745"/>
            <a:ext cx="9143999" cy="5183980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800"/>
              </a:spcAft>
              <a:buNone/>
              <a:defRPr/>
            </a:pPr>
            <a:r>
              <a:rPr lang="fr-FR" sz="30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 de Dijon : </a:t>
            </a:r>
          </a:p>
          <a:p>
            <a:pPr marL="0" indent="0" algn="just">
              <a:spcBef>
                <a:spcPts val="1200"/>
              </a:spcBef>
              <a:spcAft>
                <a:spcPts val="1800"/>
              </a:spcAft>
              <a:buNone/>
              <a:defRPr/>
            </a:pP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Accompagne le CROS dans la mise en place d’actions de sensibilisation et de formation à destination des intervenants extérieurs qui animeront en milieu pénitentiaire.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fr-F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Accompagne le CROS dans le suivi des actions et dans la gestion de la communication entre le CROS et les établissements.</a:t>
            </a:r>
          </a:p>
          <a:p>
            <a:pPr>
              <a:spcBef>
                <a:spcPts val="1200"/>
              </a:spcBef>
              <a:buNone/>
              <a:defRPr/>
            </a:pPr>
            <a:endParaRPr lang="fr-FR" sz="3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250825" y="6308725"/>
            <a:ext cx="539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Kelson Sans" panose="02000500000000000000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Kelson Sans" panose="02000500000000000000" pitchFamily="50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elson Sans" panose="02000500000000000000" pitchFamily="50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A828C3-4016-4845-825A-7A7FA0EA039C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2"/>
          <p:cNvSpPr>
            <a:spLocks noGrp="1"/>
          </p:cNvSpPr>
          <p:nvPr>
            <p:ph type="title"/>
          </p:nvPr>
        </p:nvSpPr>
        <p:spPr>
          <a:xfrm>
            <a:off x="539750" y="234888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mise en œuvre du dispositif régional</a:t>
            </a:r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250825" y="6308725"/>
            <a:ext cx="539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Kelson Sans" panose="02000500000000000000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Kelson Sans" panose="02000500000000000000" pitchFamily="50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elson Sans" panose="02000500000000000000" pitchFamily="50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Kelson Sans" panose="02000500000000000000" pitchFamily="50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5ECA72-4706-4CAD-9048-CE6E722F59D1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686800" cy="864096"/>
          </a:xfrm>
        </p:spPr>
        <p:txBody>
          <a:bodyPr/>
          <a:lstStyle/>
          <a:p>
            <a:r>
              <a:rPr lang="fr-FR" sz="5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 différentes étapes</a:t>
            </a:r>
            <a:endParaRPr lang="fr-FR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D78C1-C9DC-4A27-A977-837C46C8A999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908720"/>
            <a:ext cx="91440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Visite des établissements</a:t>
            </a:r>
          </a:p>
          <a:p>
            <a:pPr algn="ctr"/>
            <a:r>
              <a:rPr lang="fr-FR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Prise de contact avec les moniteurs de sport.</a:t>
            </a:r>
          </a:p>
          <a:p>
            <a:pPr algn="ctr"/>
            <a:r>
              <a:rPr lang="fr-FR" sz="27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</a:t>
            </a:r>
            <a:endParaRPr lang="fr-FR" sz="2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Etat des lieux des besoins.</a:t>
            </a:r>
          </a:p>
          <a:p>
            <a:pPr algn="ctr"/>
            <a:r>
              <a:rPr lang="fr-FR" sz="27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</a:t>
            </a:r>
            <a:endParaRPr lang="fr-FR" sz="2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Recherche d’intervenants au sein du réseau pour répondre à la demande.</a:t>
            </a:r>
          </a:p>
          <a:p>
            <a:pPr algn="ctr"/>
            <a:r>
              <a:rPr lang="fr-FR" sz="27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</a:t>
            </a:r>
            <a:endParaRPr lang="fr-FR" sz="2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Visite de l’établissement par l’intervenant et mise en place d’une convention d’intervention.</a:t>
            </a:r>
          </a:p>
          <a:p>
            <a:pPr algn="ctr"/>
            <a:r>
              <a:rPr lang="fr-FR" sz="27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</a:t>
            </a:r>
            <a:endParaRPr lang="fr-FR" sz="2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Début des interventions</a:t>
            </a:r>
          </a:p>
          <a:p>
            <a:pPr marL="342900" indent="-342900">
              <a:buFont typeface="+mj-lt"/>
              <a:buAutoNum type="arabicPeriod"/>
            </a:pPr>
            <a:endParaRPr lang="fr-FR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686800" cy="864096"/>
          </a:xfrm>
        </p:spPr>
        <p:txBody>
          <a:bodyPr/>
          <a:lstStyle/>
          <a:p>
            <a:r>
              <a:rPr lang="fr-FR" sz="5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Précisions…</a:t>
            </a:r>
            <a:endParaRPr lang="fr-FR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D78C1-C9DC-4A27-A977-837C46C8A999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14528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interventions peuvent avoir des finalités différentes : préparation à un évènement spécifique extérieur, ou en interne, découverte d’une nouvelle activité.</a:t>
            </a:r>
          </a:p>
          <a:p>
            <a:pPr algn="just"/>
            <a:endParaRPr lang="fr-FR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2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Le CROS privilégie son réseau de ligue pour la recherche d’intervenants sauf dans le cas où l’établissement possède déjà des contacts avec une structure locale. </a:t>
            </a:r>
          </a:p>
        </p:txBody>
      </p:sp>
    </p:spTree>
    <p:extLst>
      <p:ext uri="{BB962C8B-B14F-4D97-AF65-F5344CB8AC3E}">
        <p14:creationId xmlns:p14="http://schemas.microsoft.com/office/powerpoint/2010/main" val="24496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686800" cy="864096"/>
          </a:xfrm>
        </p:spPr>
        <p:txBody>
          <a:bodyPr/>
          <a:lstStyle/>
          <a:p>
            <a:r>
              <a:rPr lang="fr-FR" sz="5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 ressources</a:t>
            </a:r>
            <a:endParaRPr lang="fr-FR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D78C1-C9DC-4A27-A977-837C46C8A999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1124744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Ressources financières : </a:t>
            </a:r>
          </a:p>
          <a:p>
            <a:r>
              <a:rPr lang="fr-FR" sz="27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 </a:t>
            </a:r>
            <a:r>
              <a:rPr lang="fr-FR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Financement DISP dans le cadre de la convention cadre.</a:t>
            </a:r>
          </a:p>
          <a:p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7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Ressources humaines : </a:t>
            </a:r>
          </a:p>
          <a:p>
            <a:pPr algn="just">
              <a:buFont typeface="Wingdings" panose="05000000000000000000" pitchFamily="2" charset="2"/>
              <a:buChar char="Ä"/>
            </a:pPr>
            <a:r>
              <a:rPr lang="fr-FR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Intervenants extérieurs et moniteurs de sport des établissements. </a:t>
            </a:r>
          </a:p>
          <a:p>
            <a:pPr algn="just">
              <a:buFont typeface="Wingdings" panose="05000000000000000000" pitchFamily="2" charset="2"/>
              <a:buChar char="Ä"/>
            </a:pPr>
            <a:r>
              <a:rPr lang="fr-FR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 L’intervenant, lors de ses interventions, sera toujours accompagné du moniteur.</a:t>
            </a:r>
          </a:p>
          <a:p>
            <a:endParaRPr lang="fr-F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7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Ressources matérielles : </a:t>
            </a:r>
          </a:p>
          <a:p>
            <a:pPr algn="just">
              <a:buFont typeface="Wingdings" panose="05000000000000000000" pitchFamily="2" charset="2"/>
              <a:buChar char="Ä"/>
            </a:pPr>
            <a:r>
              <a:rPr lang="fr-FR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Equipements/matériel de l’établissement. </a:t>
            </a:r>
            <a:endParaRPr lang="fr-FR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Ä"/>
            </a:pPr>
            <a:r>
              <a:rPr lang="fr-FR" sz="2700" dirty="0"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fr-FR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atériel apporté par l’intervenant.</a:t>
            </a:r>
            <a:endParaRPr lang="fr-FR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640960" cy="720080"/>
          </a:xfrm>
        </p:spPr>
        <p:txBody>
          <a:bodyPr/>
          <a:lstStyle/>
          <a:p>
            <a:r>
              <a:rPr lang="fr-FR" sz="4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Bilan</a:t>
            </a:r>
            <a:endParaRPr lang="fr-FR" sz="4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6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Orléans-Saran (45) / Châteaudun (28) :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</a:t>
            </a:r>
            <a:r>
              <a:rPr lang="fr-FR" sz="2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Pas de besoins particulier pour le moment.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6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Blois (41) :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</a:t>
            </a:r>
            <a:r>
              <a:rPr lang="fr-FR" sz="2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UFOLEP / Athlétisme / Tennis de 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6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Bourges (18) :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</a:t>
            </a:r>
            <a:r>
              <a:rPr lang="fr-FR" sz="2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Tennis de Table / Boxe / Activités douces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6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Châteauroux (36) :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</a:t>
            </a:r>
            <a:r>
              <a:rPr lang="fr-FR" sz="2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Basketball / Athlétisme / Musculation.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6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Saint-Maur (36) :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</a:t>
            </a:r>
            <a:r>
              <a:rPr lang="fr-FR" sz="2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Boxe / Badminton / Pétanque.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6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Tours (37)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</a:t>
            </a:r>
            <a:r>
              <a:rPr lang="fr-FR" sz="2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Boxe / Découverte handisport</a:t>
            </a:r>
            <a:r>
              <a:rPr lang="fr-FR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Tennis de Table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D78C1-C9DC-4A27-A977-837C46C8A999}" type="slidenum">
              <a:rPr lang="fr-FR" altLang="fr-FR" smtClean="0"/>
              <a:pPr>
                <a:defRPr/>
              </a:pPr>
              <a:t>18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2521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904" y="44624"/>
            <a:ext cx="8229600" cy="792088"/>
          </a:xfrm>
        </p:spPr>
        <p:txBody>
          <a:bodyPr/>
          <a:lstStyle/>
          <a:p>
            <a:r>
              <a:rPr lang="fr-FR" sz="5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 perspectives</a:t>
            </a:r>
            <a:endParaRPr lang="fr-FR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12568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fr-FR" sz="30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Formations 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destination des éducateurs sportifs. 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Souhait de proposer plusieurs cessions par an.</a:t>
            </a:r>
            <a:endParaRPr lang="fr-F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fr-FR" sz="30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Sentez-vous Sport : 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Mettre en place des actions spécifiques dans le cadre du sentez-vous sport (16-17-18 Septembre 2020).</a:t>
            </a:r>
            <a:endParaRPr lang="fr-F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fr-FR" sz="30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Evènement sportif 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en place d’un évènement sportif régional.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D78C1-C9DC-4A27-A977-837C46C8A999}" type="slidenum">
              <a:rPr lang="fr-FR" altLang="fr-FR" smtClean="0"/>
              <a:pPr>
                <a:defRPr/>
              </a:pPr>
              <a:t>19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165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323512" cy="908720"/>
          </a:xfrm>
        </p:spPr>
        <p:txBody>
          <a:bodyPr/>
          <a:lstStyle/>
          <a:p>
            <a:r>
              <a:rPr lang="fr-FR" sz="5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Sommaire </a:t>
            </a:r>
            <a:endParaRPr lang="fr-FR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748464" cy="4464496"/>
          </a:xfrm>
          <a:noFill/>
        </p:spPr>
        <p:txBody>
          <a:bodyPr/>
          <a:lstStyle/>
          <a:p>
            <a:pPr marL="0" indent="0">
              <a:buNone/>
            </a:pP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 La g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enèse du projet</a:t>
            </a:r>
          </a:p>
          <a:p>
            <a:endParaRPr lang="fr-FR" sz="3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Les o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bjectifs principaux du dispositif</a:t>
            </a:r>
          </a:p>
          <a:p>
            <a:endParaRPr lang="fr-FR" sz="3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 </a:t>
            </a:r>
            <a:r>
              <a:rPr lang="fr-F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ise en œuvre du dispositif</a:t>
            </a:r>
          </a:p>
          <a:p>
            <a:pPr marL="0" indent="0">
              <a:buNone/>
            </a:pPr>
            <a:endParaRPr lang="fr-FR" sz="3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Les o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utils du dispositif</a:t>
            </a:r>
            <a:endParaRPr lang="fr-F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D78C1-C9DC-4A27-A977-837C46C8A999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143000"/>
          </a:xfrm>
        </p:spPr>
        <p:txBody>
          <a:bodyPr/>
          <a:lstStyle/>
          <a:p>
            <a:r>
              <a:rPr lang="fr-FR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 outils du dispositif</a:t>
            </a:r>
            <a:endParaRPr lang="fr-FR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D78C1-C9DC-4A27-A977-837C46C8A999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17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896544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Convention d’animation signée entre CROS et la structure intervenante.</a:t>
            </a:r>
          </a:p>
          <a:p>
            <a:pPr algn="just">
              <a:spcAft>
                <a:spcPts val="600"/>
              </a:spcAft>
            </a:pPr>
            <a:endParaRPr lang="fr-FR" sz="3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fr-F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kilométrique signée par la structure.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fr-F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Outils de suivi interne.  </a:t>
            </a:r>
            <a:endParaRPr lang="fr-F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D78C1-C9DC-4A27-A977-837C46C8A999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99592" y="0"/>
            <a:ext cx="8424936" cy="864096"/>
          </a:xfrm>
        </p:spPr>
        <p:txBody>
          <a:bodyPr/>
          <a:lstStyle/>
          <a:p>
            <a:r>
              <a:rPr lang="fr-FR" sz="4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Documents utilisés pas le CROS</a:t>
            </a:r>
            <a:endParaRPr lang="fr-FR" sz="4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651304" cy="1296144"/>
          </a:xfrm>
        </p:spPr>
        <p:txBody>
          <a:bodyPr>
            <a:noAutofit/>
          </a:bodyPr>
          <a:lstStyle/>
          <a:p>
            <a:r>
              <a:rPr lang="fr-F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Documents utilisés par l’intervenant</a:t>
            </a:r>
            <a:endParaRPr lang="fr-FR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69371"/>
          </a:xfrm>
        </p:spPr>
        <p:txBody>
          <a:bodyPr/>
          <a:lstStyle/>
          <a:p>
            <a:pPr marL="0" indent="0" algn="just">
              <a:buNone/>
            </a:pPr>
            <a:r>
              <a:rPr lang="fr-FR" sz="30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intervention :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remplir et à renvoyer au CROS après chaque séance. Ce document sert de référence au moment du paiement.</a:t>
            </a:r>
          </a:p>
          <a:p>
            <a:pPr marL="0" indent="0" algn="just">
              <a:buNone/>
            </a:pPr>
            <a:endParaRPr lang="fr-FR" sz="3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30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 :</a:t>
            </a:r>
            <a:r>
              <a:rPr lang="fr-FR" sz="30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 à remplir à la fin du cycle d’activité. Permet à l’intervenant de faire parvenir son bilan sur l’organisation de son cycle.</a:t>
            </a:r>
            <a:endParaRPr lang="fr-F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D78C1-C9DC-4A27-A977-837C46C8A999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25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ctrTitle"/>
          </p:nvPr>
        </p:nvSpPr>
        <p:spPr>
          <a:xfrm>
            <a:off x="0" y="549275"/>
            <a:ext cx="9144000" cy="1223963"/>
          </a:xfrm>
        </p:spPr>
        <p:txBody>
          <a:bodyPr/>
          <a:lstStyle/>
          <a:p>
            <a:pPr eaLnBrk="1" hangingPunct="1"/>
            <a:r>
              <a:rPr lang="fr-FR" altLang="fr-FR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Merci de votre </a:t>
            </a:r>
            <a:r>
              <a:rPr lang="fr-FR" altLang="fr-FR" sz="6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 !</a:t>
            </a:r>
            <a:endParaRPr lang="fr-FR" altLang="fr-FR" sz="58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fr-FR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genèse du dispositif</a:t>
            </a:r>
            <a:endParaRPr lang="fr-FR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D78C1-C9DC-4A27-A977-837C46C8A999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43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-27384"/>
            <a:ext cx="8028384" cy="864096"/>
          </a:xfrm>
        </p:spPr>
        <p:txBody>
          <a:bodyPr/>
          <a:lstStyle/>
          <a:p>
            <a:r>
              <a:rPr lang="fr-FR" sz="4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 contexte national favorable</a:t>
            </a:r>
            <a:endParaRPr lang="fr-FR" sz="4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/>
          <a:lstStyle/>
          <a:p>
            <a:pPr algn="just">
              <a:spcAft>
                <a:spcPts val="2400"/>
              </a:spcAft>
            </a:pP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2007 : Protocole d’accord Ministère </a:t>
            </a:r>
            <a:r>
              <a:rPr lang="fr-F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Justice/Ministère de la Jeunesse </a:t>
            </a:r>
            <a:r>
              <a:rPr lang="fr-F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des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Sports.</a:t>
            </a:r>
          </a:p>
          <a:p>
            <a:pPr algn="just">
              <a:spcAft>
                <a:spcPts val="2400"/>
              </a:spcAft>
            </a:pP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L’administration pénitentiaire considère utile de développer les APS en favorisant l’intervention de partenaires publics et associatifs.</a:t>
            </a:r>
          </a:p>
          <a:p>
            <a:pPr algn="just"/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 : l’administration pénitentiaire signe des conventions avec plusieurs fédérations. </a:t>
            </a:r>
          </a:p>
          <a:p>
            <a:pPr algn="just"/>
            <a:endParaRPr lang="fr-F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fr-F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D78C1-C9DC-4A27-A977-837C46C8A999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1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848872" cy="792088"/>
          </a:xfrm>
        </p:spPr>
        <p:txBody>
          <a:bodyPr/>
          <a:lstStyle/>
          <a:p>
            <a:r>
              <a:rPr lang="fr-FR" sz="4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 région Centre-Val de Loire… </a:t>
            </a:r>
            <a:endParaRPr lang="fr-FR" sz="4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1273100"/>
            <a:ext cx="8928992" cy="5036220"/>
          </a:xfrm>
        </p:spPr>
        <p:txBody>
          <a:bodyPr>
            <a:noAutofit/>
          </a:bodyPr>
          <a:lstStyle/>
          <a:p>
            <a:pPr marL="0" indent="0" algn="just">
              <a:spcAft>
                <a:spcPts val="3000"/>
              </a:spcAft>
              <a:buNone/>
            </a:pP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Signature d’une </a:t>
            </a:r>
            <a:r>
              <a:rPr lang="fr-FR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convention cadre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:</a:t>
            </a:r>
          </a:p>
          <a:p>
            <a:pPr marL="914400" lvl="2" indent="0" algn="just">
              <a:spcAft>
                <a:spcPts val="3000"/>
              </a:spcAft>
              <a:buNone/>
            </a:pP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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DISP de Dijon</a:t>
            </a:r>
          </a:p>
          <a:p>
            <a:pPr marL="914400" lvl="2" indent="0" algn="just">
              <a:spcAft>
                <a:spcPts val="3000"/>
              </a:spcAft>
              <a:buNone/>
            </a:pPr>
            <a:r>
              <a:rPr lang="fr-F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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CROS CVL</a:t>
            </a:r>
          </a:p>
          <a:p>
            <a:pPr marL="914400" lvl="2" indent="0" algn="just">
              <a:buNone/>
            </a:pPr>
            <a:r>
              <a:rPr lang="fr-F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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DRDJSCS CVL</a:t>
            </a:r>
            <a:endParaRPr lang="fr-F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D78C1-C9DC-4A27-A977-837C46C8A999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32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848872" cy="792088"/>
          </a:xfrm>
        </p:spPr>
        <p:txBody>
          <a:bodyPr/>
          <a:lstStyle/>
          <a:p>
            <a:r>
              <a:rPr lang="fr-FR" sz="4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 région Centre-Val de Loire… </a:t>
            </a:r>
            <a:endParaRPr lang="fr-FR" sz="4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512" y="1057076"/>
            <a:ext cx="9144000" cy="546826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FR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convention va permettre de </a:t>
            </a:r>
            <a:r>
              <a:rPr lang="fr-F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fr-FR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fr-FR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laborer un projet de promotion et de développement des APS et de la pratique du sport dans les établissements.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fr-FR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fr-FR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évelopper toute offre destinée à favoriser l’épanouissement des publics placés sous main de justice et répondant aux besoins identifiés par l’administration pénitentiaire.</a:t>
            </a:r>
          </a:p>
          <a:p>
            <a:pPr marL="0" indent="0" algn="just">
              <a:buNone/>
            </a:pPr>
            <a:r>
              <a:rPr lang="fr-FR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Mettre en adéquation le réseau partenarial du mouvement sportif et les besoins repérés par les établissements auprès des personnes placées sous main de justice.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D78C1-C9DC-4A27-A977-837C46C8A999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23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0465" y="197768"/>
            <a:ext cx="8229600" cy="782960"/>
          </a:xfrm>
        </p:spPr>
        <p:txBody>
          <a:bodyPr/>
          <a:lstStyle/>
          <a:p>
            <a:r>
              <a:rPr lang="fr-FR" sz="4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Intégration au projet du CROS Centre-Val de Loire</a:t>
            </a:r>
            <a:endParaRPr lang="fr-FR" sz="4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108228"/>
          </a:xfrm>
        </p:spPr>
        <p:txBody>
          <a:bodyPr/>
          <a:lstStyle/>
          <a:p>
            <a:pPr marL="0" indent="0" algn="just">
              <a:buNone/>
            </a:pPr>
            <a:r>
              <a:rPr lang="fr-FR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 : Tête de réseau du mouvement olympique et sportif, c’est le représentant du sport régional.</a:t>
            </a:r>
          </a:p>
          <a:p>
            <a:pPr marL="0" indent="0"/>
            <a:r>
              <a:rPr lang="fr-F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Conseil </a:t>
            </a: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d’administration </a:t>
            </a: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 personnes</a:t>
            </a:r>
          </a:p>
          <a:p>
            <a:pPr marL="0" indent="0"/>
            <a:r>
              <a:rPr lang="fr-F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Bureau </a:t>
            </a: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Exécutif </a:t>
            </a: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15 personnes</a:t>
            </a:r>
          </a:p>
          <a:p>
            <a:pPr marL="0" indent="0">
              <a:spcAft>
                <a:spcPts val="1200"/>
              </a:spcAft>
            </a:pPr>
            <a:r>
              <a:rPr lang="fr-F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Salariés </a:t>
            </a: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6 salariés CROS / 2 mis à disposition via le </a:t>
            </a:r>
            <a:r>
              <a:rPr lang="fr-F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GEMOS.</a:t>
            </a:r>
            <a:endParaRPr lang="fr-FR" sz="30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pôles stratégiques de travail : </a:t>
            </a:r>
            <a:endParaRPr lang="fr-F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Pôle Sport et politique publique.</a:t>
            </a:r>
          </a:p>
          <a:p>
            <a:r>
              <a:rPr lang="fr-F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Pôle Sport et professionnalisation.</a:t>
            </a:r>
          </a:p>
          <a:p>
            <a:r>
              <a:rPr lang="fr-F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Pôle </a:t>
            </a:r>
            <a:r>
              <a:rPr lang="fr-FR" sz="26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 &amp; </a:t>
            </a:r>
            <a:r>
              <a:rPr lang="fr-FR" sz="2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26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ducation et citoyenneté.</a:t>
            </a:r>
          </a:p>
          <a:p>
            <a:r>
              <a:rPr lang="fr-F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Pôle </a:t>
            </a:r>
            <a:r>
              <a:rPr lang="fr-FR" sz="26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 &amp; Santé et Bien-Être</a:t>
            </a:r>
            <a:r>
              <a:rPr lang="fr-F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fr-FR" sz="3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D78C1-C9DC-4A27-A977-837C46C8A999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fr-FR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 objectifs principaux du dispositif régional</a:t>
            </a:r>
            <a:endParaRPr lang="fr-FR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D78C1-C9DC-4A27-A977-837C46C8A999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51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6104"/>
          </a:xfrm>
        </p:spPr>
        <p:txBody>
          <a:bodyPr/>
          <a:lstStyle/>
          <a:p>
            <a:r>
              <a:rPr lang="fr-FR" sz="5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 objectifs </a:t>
            </a:r>
            <a:endParaRPr lang="fr-FR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7"/>
            <a:ext cx="9144000" cy="4608512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 </a:t>
            </a:r>
            <a:r>
              <a:rPr lang="fr-FR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Développer et diversifier les APS </a:t>
            </a:r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les établissements manquants de personnels pénitentiaires formés.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 </a:t>
            </a:r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Animer la détention par APS diversifiées et adaptées aux publics et particulièrement les </a:t>
            </a:r>
            <a:r>
              <a:rPr lang="fr-FR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publics dits « spécifiques » </a:t>
            </a:r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les femmes, les personnes dépendantes et vieillissantes.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 </a:t>
            </a:r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Développer la participation du mouvement sportif aux </a:t>
            </a:r>
            <a:r>
              <a:rPr lang="fr-FR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évènements sportifs nationaux, interrégionaux et nationaux </a:t>
            </a:r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 en œuvre à l’intérieur des établissements pénitentiaire ou à l’extérieur de ceux-ci sur les aspects sportifs et organisationnels.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D78C1-C9DC-4A27-A977-837C46C8A999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407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PT2013_CR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S">
      <a:majorFont>
        <a:latin typeface="Kelson Sans"/>
        <a:ea typeface=""/>
        <a:cs typeface=""/>
      </a:majorFont>
      <a:minorFont>
        <a:latin typeface="Kelso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_CROS [Mode de compatibilité]" id="{1E275D1F-0EDE-4D6A-A191-E339A090A42C}" vid="{00948F60-0352-4DF9-A2FD-21DCC3A73D25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_CROS [Mode de compatibilité]" id="{1E275D1F-0EDE-4D6A-A191-E339A090A42C}" vid="{47EE9E77-EB0E-4BF2-8E0D-2739B2983253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Présentation_CROS</Template>
  <TotalTime>7249</TotalTime>
  <Words>1228</Words>
  <Application>Microsoft Office PowerPoint</Application>
  <PresentationFormat>Affichage à l'écran (4:3)</PresentationFormat>
  <Paragraphs>190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Kelson Sans</vt:lpstr>
      <vt:lpstr>Wingdings</vt:lpstr>
      <vt:lpstr>Modele_PPT2013_CROS</vt:lpstr>
      <vt:lpstr>Conception personnalisée</vt:lpstr>
      <vt:lpstr>Formation  « Sport en Milieu Carcéral »</vt:lpstr>
      <vt:lpstr>Sommaire </vt:lpstr>
      <vt:lpstr>La genèse du dispositif</vt:lpstr>
      <vt:lpstr>Un contexte national favorable</vt:lpstr>
      <vt:lpstr>En région Centre-Val de Loire… </vt:lpstr>
      <vt:lpstr>En région Centre-Val de Loire… </vt:lpstr>
      <vt:lpstr>Intégration au projet du CROS Centre-Val de Loire</vt:lpstr>
      <vt:lpstr>Les objectifs principaux du dispositif régional</vt:lpstr>
      <vt:lpstr>Les objectifs </vt:lpstr>
      <vt:lpstr>Les objectifs </vt:lpstr>
      <vt:lpstr>Les engagements réciproques</vt:lpstr>
      <vt:lpstr>Les engagements réciproques</vt:lpstr>
      <vt:lpstr>Les engagements réciproques</vt:lpstr>
      <vt:lpstr>La mise en œuvre du dispositif régional</vt:lpstr>
      <vt:lpstr>Les différentes étapes</vt:lpstr>
      <vt:lpstr>Précisions…</vt:lpstr>
      <vt:lpstr>Les ressources</vt:lpstr>
      <vt:lpstr>Bilan</vt:lpstr>
      <vt:lpstr>Les perspectives</vt:lpstr>
      <vt:lpstr>Les outils du dispositif</vt:lpstr>
      <vt:lpstr>Documents utilisés pas le CROS</vt:lpstr>
      <vt:lpstr>Documents utilisés par l’intervenant</vt:lpstr>
      <vt:lpstr>Merci de votre attention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</dc:title>
  <dc:creator>Fanny PARMENTIER</dc:creator>
  <cp:lastModifiedBy>test@cros.fr</cp:lastModifiedBy>
  <cp:revision>300</cp:revision>
  <cp:lastPrinted>2019-12-09T14:36:48Z</cp:lastPrinted>
  <dcterms:created xsi:type="dcterms:W3CDTF">2016-04-11T13:21:57Z</dcterms:created>
  <dcterms:modified xsi:type="dcterms:W3CDTF">2019-12-12T07:56:39Z</dcterms:modified>
</cp:coreProperties>
</file>