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5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CBB91-78A9-4E24-A084-0BD4887C7F14}" type="doc">
      <dgm:prSet loTypeId="urn:microsoft.com/office/officeart/2005/8/layout/hProcess11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017602F0-10E2-45BA-BA4A-9CEE74722D1D}">
      <dgm:prSet custT="1"/>
      <dgm:spPr/>
      <dgm:t>
        <a:bodyPr/>
        <a:lstStyle/>
        <a:p>
          <a:pPr algn="ctr" rtl="0"/>
          <a:r>
            <a:rPr lang="fr-FR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1ère étape </a:t>
          </a:r>
          <a:r>
            <a:rPr lang="fr-FR" sz="1300" dirty="0" smtClean="0">
              <a:latin typeface="Century Gothic" panose="020B0502020202020204" pitchFamily="34" charset="0"/>
            </a:rPr>
            <a:t>: </a:t>
          </a:r>
        </a:p>
        <a:p>
          <a:pPr algn="ctr" rtl="0"/>
          <a:r>
            <a:rPr lang="fr-FR" sz="1300" dirty="0" smtClean="0">
              <a:latin typeface="Century Gothic" panose="020B0502020202020204" pitchFamily="34" charset="0"/>
            </a:rPr>
            <a:t>une </a:t>
          </a:r>
          <a:r>
            <a:rPr lang="fr-FR" sz="1300" b="1" dirty="0" smtClean="0">
              <a:latin typeface="Century Gothic" panose="020B0502020202020204" pitchFamily="34" charset="0"/>
            </a:rPr>
            <a:t>réunion d’information collective </a:t>
          </a:r>
          <a:r>
            <a:rPr lang="fr-FR" sz="1300" dirty="0" smtClean="0">
              <a:latin typeface="Century Gothic" panose="020B0502020202020204" pitchFamily="34" charset="0"/>
            </a:rPr>
            <a:t>pour cadrer l’intervention du prestataire</a:t>
          </a:r>
          <a:endParaRPr lang="fr-FR" sz="1300" dirty="0">
            <a:latin typeface="Century Gothic" panose="020B0502020202020204" pitchFamily="34" charset="0"/>
          </a:endParaRPr>
        </a:p>
      </dgm:t>
    </dgm:pt>
    <dgm:pt modelId="{8DE82F99-FB7E-4249-97F1-F415C42BC336}" type="parTrans" cxnId="{F8492A7F-EE01-433A-AD72-A8D2384651B6}">
      <dgm:prSet/>
      <dgm:spPr/>
      <dgm:t>
        <a:bodyPr/>
        <a:lstStyle/>
        <a:p>
          <a:endParaRPr lang="fr-FR"/>
        </a:p>
      </dgm:t>
    </dgm:pt>
    <dgm:pt modelId="{98C75C98-5D38-4FA6-8110-DA37F9A0EBF8}" type="sibTrans" cxnId="{F8492A7F-EE01-433A-AD72-A8D2384651B6}">
      <dgm:prSet/>
      <dgm:spPr/>
      <dgm:t>
        <a:bodyPr/>
        <a:lstStyle/>
        <a:p>
          <a:endParaRPr lang="fr-FR"/>
        </a:p>
      </dgm:t>
    </dgm:pt>
    <dgm:pt modelId="{BE2112CF-F762-4AC7-99CE-8268BF7E1383}">
      <dgm:prSet custT="1"/>
      <dgm:spPr/>
      <dgm:t>
        <a:bodyPr/>
        <a:lstStyle/>
        <a:p>
          <a:pPr algn="ctr" rtl="0"/>
          <a:r>
            <a:rPr lang="fr-FR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2ème étape</a:t>
          </a:r>
          <a:r>
            <a:rPr lang="fr-F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:</a:t>
          </a:r>
        </a:p>
        <a:p>
          <a:pPr algn="ctr" rtl="0"/>
          <a:endParaRPr lang="fr-FR" sz="1300" dirty="0" smtClean="0">
            <a:latin typeface="Century Gothic" panose="020B0502020202020204" pitchFamily="34" charset="0"/>
          </a:endParaRPr>
        </a:p>
        <a:p>
          <a:pPr algn="ctr" rtl="0"/>
          <a:r>
            <a:rPr lang="fr-FR" sz="1300" dirty="0" smtClean="0">
              <a:latin typeface="Century Gothic" panose="020B0502020202020204" pitchFamily="34" charset="0"/>
            </a:rPr>
            <a:t> </a:t>
          </a:r>
          <a:r>
            <a:rPr lang="fr-FR" sz="1300" b="1" dirty="0" smtClean="0">
              <a:latin typeface="Century Gothic" panose="020B0502020202020204" pitchFamily="34" charset="0"/>
            </a:rPr>
            <a:t>un diagnostic </a:t>
          </a:r>
          <a:r>
            <a:rPr lang="fr-FR" sz="1300" dirty="0" smtClean="0">
              <a:latin typeface="Century Gothic" panose="020B0502020202020204" pitchFamily="34" charset="0"/>
            </a:rPr>
            <a:t>individuel de votre structure</a:t>
          </a:r>
          <a:endParaRPr lang="fr-FR" sz="1300" dirty="0">
            <a:latin typeface="Century Gothic" panose="020B0502020202020204" pitchFamily="34" charset="0"/>
          </a:endParaRPr>
        </a:p>
      </dgm:t>
    </dgm:pt>
    <dgm:pt modelId="{3B89B722-38D7-421D-930D-6B68EBECC7C3}" type="parTrans" cxnId="{7B358A7F-5C44-4296-AF2D-A35A8E5BF2F0}">
      <dgm:prSet/>
      <dgm:spPr/>
      <dgm:t>
        <a:bodyPr/>
        <a:lstStyle/>
        <a:p>
          <a:endParaRPr lang="fr-FR"/>
        </a:p>
      </dgm:t>
    </dgm:pt>
    <dgm:pt modelId="{2BE0726C-C6DD-4B42-BD00-93748B9BE4C5}" type="sibTrans" cxnId="{7B358A7F-5C44-4296-AF2D-A35A8E5BF2F0}">
      <dgm:prSet/>
      <dgm:spPr/>
      <dgm:t>
        <a:bodyPr/>
        <a:lstStyle/>
        <a:p>
          <a:endParaRPr lang="fr-FR"/>
        </a:p>
      </dgm:t>
    </dgm:pt>
    <dgm:pt modelId="{1D04F00D-CC9A-4C0B-AB7D-9A92FCD16BF2}">
      <dgm:prSet custT="1"/>
      <dgm:spPr/>
      <dgm:t>
        <a:bodyPr/>
        <a:lstStyle/>
        <a:p>
          <a:pPr rtl="0"/>
          <a:r>
            <a:rPr lang="fr-FR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3ème étape</a:t>
          </a:r>
          <a:r>
            <a:rPr lang="fr-FR" sz="1000" b="1" u="sng" dirty="0" smtClean="0">
              <a:latin typeface="Century Gothic" panose="020B0502020202020204" pitchFamily="34" charset="0"/>
            </a:rPr>
            <a:t>: </a:t>
          </a:r>
          <a:r>
            <a:rPr lang="fr-FR" sz="1400" b="1" dirty="0" smtClean="0">
              <a:latin typeface="Century Gothic" panose="020B0502020202020204" pitchFamily="34" charset="0"/>
            </a:rPr>
            <a:t>l’accompagnement</a:t>
          </a:r>
        </a:p>
        <a:p>
          <a:pPr rtl="0"/>
          <a:r>
            <a:rPr lang="fr-FR" sz="1400" b="1" dirty="0" smtClean="0">
              <a:latin typeface="Century Gothic" panose="020B0502020202020204" pitchFamily="34" charset="0"/>
            </a:rPr>
            <a:t>collectif et  individuel</a:t>
          </a:r>
        </a:p>
        <a:p>
          <a:pPr rtl="0"/>
          <a:r>
            <a:rPr lang="fr-FR" sz="1400" dirty="0" smtClean="0">
              <a:latin typeface="Century Gothic" panose="020B0502020202020204" pitchFamily="34" charset="0"/>
            </a:rPr>
            <a:t>présentation des outils et application dans la structure</a:t>
          </a:r>
          <a:endParaRPr lang="fr-FR" sz="1400" dirty="0">
            <a:latin typeface="Century Gothic" panose="020B0502020202020204" pitchFamily="34" charset="0"/>
          </a:endParaRPr>
        </a:p>
      </dgm:t>
    </dgm:pt>
    <dgm:pt modelId="{A54A8B3D-4058-475A-8265-B512EFA0E3A9}" type="parTrans" cxnId="{B2400078-62DE-4BF5-81DB-937A15B990A7}">
      <dgm:prSet/>
      <dgm:spPr/>
      <dgm:t>
        <a:bodyPr/>
        <a:lstStyle/>
        <a:p>
          <a:endParaRPr lang="fr-FR"/>
        </a:p>
      </dgm:t>
    </dgm:pt>
    <dgm:pt modelId="{9442DBE8-0E6A-4920-B6A7-2F032F0046F7}" type="sibTrans" cxnId="{B2400078-62DE-4BF5-81DB-937A15B990A7}">
      <dgm:prSet/>
      <dgm:spPr/>
      <dgm:t>
        <a:bodyPr/>
        <a:lstStyle/>
        <a:p>
          <a:endParaRPr lang="fr-FR"/>
        </a:p>
      </dgm:t>
    </dgm:pt>
    <dgm:pt modelId="{42FF6925-27C4-4387-BBA4-F696DD672B66}">
      <dgm:prSet custT="1"/>
      <dgm:spPr/>
      <dgm:t>
        <a:bodyPr/>
        <a:lstStyle/>
        <a:p>
          <a:pPr rtl="0"/>
          <a:r>
            <a:rPr lang="fr-F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4ème étape </a:t>
          </a:r>
          <a:r>
            <a:rPr lang="fr-F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(facultative</a:t>
          </a:r>
          <a:r>
            <a:rPr lang="fr-FR" sz="1400" dirty="0" smtClean="0">
              <a:latin typeface="Century Gothic" panose="020B0502020202020204" pitchFamily="34" charset="0"/>
            </a:rPr>
            <a:t>) </a:t>
          </a:r>
        </a:p>
        <a:p>
          <a:pPr rtl="0"/>
          <a:r>
            <a:rPr lang="fr-FR" sz="1600" dirty="0" smtClean="0">
              <a:latin typeface="Century Gothic" panose="020B0502020202020204" pitchFamily="34" charset="0"/>
            </a:rPr>
            <a:t>actions de </a:t>
          </a:r>
          <a:r>
            <a:rPr lang="fr-FR" sz="1600" b="1" dirty="0" smtClean="0">
              <a:latin typeface="Century Gothic" panose="020B0502020202020204" pitchFamily="34" charset="0"/>
            </a:rPr>
            <a:t>formation</a:t>
          </a:r>
          <a:endParaRPr lang="fr-FR" sz="1600" b="1" dirty="0">
            <a:latin typeface="Century Gothic" panose="020B0502020202020204" pitchFamily="34" charset="0"/>
          </a:endParaRPr>
        </a:p>
      </dgm:t>
    </dgm:pt>
    <dgm:pt modelId="{7EC7E3ED-51AA-411F-B5E9-D814FB880BF5}" type="parTrans" cxnId="{45DF8C9C-DD9B-4C85-9DBC-C7542FA6582E}">
      <dgm:prSet/>
      <dgm:spPr/>
      <dgm:t>
        <a:bodyPr/>
        <a:lstStyle/>
        <a:p>
          <a:endParaRPr lang="fr-FR"/>
        </a:p>
      </dgm:t>
    </dgm:pt>
    <dgm:pt modelId="{0F02673D-322E-4910-B220-698287033CE2}" type="sibTrans" cxnId="{45DF8C9C-DD9B-4C85-9DBC-C7542FA6582E}">
      <dgm:prSet/>
      <dgm:spPr/>
      <dgm:t>
        <a:bodyPr/>
        <a:lstStyle/>
        <a:p>
          <a:endParaRPr lang="fr-FR"/>
        </a:p>
      </dgm:t>
    </dgm:pt>
    <dgm:pt modelId="{714896E0-78C1-4235-8B33-0FCD2C520E09}" type="pres">
      <dgm:prSet presAssocID="{A36CBB91-78A9-4E24-A084-0BD4887C7F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7B5D4CC-3A17-4D3C-A714-092F37107911}" type="pres">
      <dgm:prSet presAssocID="{A36CBB91-78A9-4E24-A084-0BD4887C7F14}" presName="arrow" presStyleLbl="bgShp" presStyleIdx="0" presStyleCnt="1"/>
      <dgm:spPr/>
    </dgm:pt>
    <dgm:pt modelId="{4BCA2248-F553-426A-B2AB-451EFF954D0E}" type="pres">
      <dgm:prSet presAssocID="{A36CBB91-78A9-4E24-A084-0BD4887C7F14}" presName="points" presStyleCnt="0"/>
      <dgm:spPr/>
    </dgm:pt>
    <dgm:pt modelId="{4818FCEA-D561-4D1F-B861-55008DAB277B}" type="pres">
      <dgm:prSet presAssocID="{017602F0-10E2-45BA-BA4A-9CEE74722D1D}" presName="compositeA" presStyleCnt="0"/>
      <dgm:spPr/>
    </dgm:pt>
    <dgm:pt modelId="{4DC21D9E-3EA7-4740-9F10-77177B04CB04}" type="pres">
      <dgm:prSet presAssocID="{017602F0-10E2-45BA-BA4A-9CEE74722D1D}" presName="textA" presStyleLbl="revTx" presStyleIdx="0" presStyleCnt="4" custScaleX="1582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798FA5-F30B-4417-BC3B-32BD40F1FBB7}" type="pres">
      <dgm:prSet presAssocID="{017602F0-10E2-45BA-BA4A-9CEE74722D1D}" presName="circleA" presStyleLbl="node1" presStyleIdx="0" presStyleCnt="4" custScaleX="225426" custScaleY="19803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290C8CB-5C1B-4621-9B40-85B1874ED3CF}" type="pres">
      <dgm:prSet presAssocID="{017602F0-10E2-45BA-BA4A-9CEE74722D1D}" presName="spaceA" presStyleCnt="0"/>
      <dgm:spPr/>
    </dgm:pt>
    <dgm:pt modelId="{3D5792E8-169A-487E-8386-1958C3788DE5}" type="pres">
      <dgm:prSet presAssocID="{98C75C98-5D38-4FA6-8110-DA37F9A0EBF8}" presName="space" presStyleCnt="0"/>
      <dgm:spPr/>
    </dgm:pt>
    <dgm:pt modelId="{C4C65C31-EF5E-4904-B2CA-7C46F754F25A}" type="pres">
      <dgm:prSet presAssocID="{BE2112CF-F762-4AC7-99CE-8268BF7E1383}" presName="compositeB" presStyleCnt="0"/>
      <dgm:spPr/>
    </dgm:pt>
    <dgm:pt modelId="{0A5FABEF-2631-49AA-A1B9-924B6BF0F5CE}" type="pres">
      <dgm:prSet presAssocID="{BE2112CF-F762-4AC7-99CE-8268BF7E1383}" presName="textB" presStyleLbl="revTx" presStyleIdx="1" presStyleCnt="4" custScaleX="1164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655FF3-EF4B-4605-9CE8-46F210091460}" type="pres">
      <dgm:prSet presAssocID="{BE2112CF-F762-4AC7-99CE-8268BF7E1383}" presName="circleB" presStyleLbl="node1" presStyleIdx="1" presStyleCnt="4" custScaleX="196663" custScaleY="18809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5E5F085-4ADD-4267-ABE6-1A2F62F5886A}" type="pres">
      <dgm:prSet presAssocID="{BE2112CF-F762-4AC7-99CE-8268BF7E1383}" presName="spaceB" presStyleCnt="0"/>
      <dgm:spPr/>
    </dgm:pt>
    <dgm:pt modelId="{F9BF5420-6E90-449D-B43C-576305BBBB35}" type="pres">
      <dgm:prSet presAssocID="{2BE0726C-C6DD-4B42-BD00-93748B9BE4C5}" presName="space" presStyleCnt="0"/>
      <dgm:spPr/>
    </dgm:pt>
    <dgm:pt modelId="{E3050B49-7738-43E8-916B-6C76F8A5C40F}" type="pres">
      <dgm:prSet presAssocID="{1D04F00D-CC9A-4C0B-AB7D-9A92FCD16BF2}" presName="compositeA" presStyleCnt="0"/>
      <dgm:spPr/>
    </dgm:pt>
    <dgm:pt modelId="{669BFC51-56C2-418C-86B3-DACE2CCA34F6}" type="pres">
      <dgm:prSet presAssocID="{1D04F00D-CC9A-4C0B-AB7D-9A92FCD16BF2}" presName="textA" presStyleLbl="revTx" presStyleIdx="2" presStyleCnt="4" custScaleX="1449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C34BE4-C6D9-4533-89F4-9A92EDC659BF}" type="pres">
      <dgm:prSet presAssocID="{1D04F00D-CC9A-4C0B-AB7D-9A92FCD16BF2}" presName="circleA" presStyleLbl="node1" presStyleIdx="2" presStyleCnt="4" custScaleX="218108" custScaleY="18809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43EEEF0-2331-48D7-B78F-F9BA51FA3DAE}" type="pres">
      <dgm:prSet presAssocID="{1D04F00D-CC9A-4C0B-AB7D-9A92FCD16BF2}" presName="spaceA" presStyleCnt="0"/>
      <dgm:spPr/>
    </dgm:pt>
    <dgm:pt modelId="{DE11A6CF-6CEC-4438-B190-437CDD0BB987}" type="pres">
      <dgm:prSet presAssocID="{9442DBE8-0E6A-4920-B6A7-2F032F0046F7}" presName="space" presStyleCnt="0"/>
      <dgm:spPr/>
    </dgm:pt>
    <dgm:pt modelId="{FB8965E4-33A7-48F1-B143-C049EC209901}" type="pres">
      <dgm:prSet presAssocID="{42FF6925-27C4-4387-BBA4-F696DD672B66}" presName="compositeB" presStyleCnt="0"/>
      <dgm:spPr/>
    </dgm:pt>
    <dgm:pt modelId="{6E34AB5E-869B-40D2-AD60-4D98FA143362}" type="pres">
      <dgm:prSet presAssocID="{42FF6925-27C4-4387-BBA4-F696DD672B66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2B8B91-7491-4CFB-88E3-485AF4B123D0}" type="pres">
      <dgm:prSet presAssocID="{42FF6925-27C4-4387-BBA4-F696DD672B66}" presName="circleB" presStyleLbl="node1" presStyleIdx="3" presStyleCnt="4" custScaleX="191328" custScaleY="18809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117DD157-6D0F-429A-90DE-F1323FA4F853}" type="pres">
      <dgm:prSet presAssocID="{42FF6925-27C4-4387-BBA4-F696DD672B66}" presName="spaceB" presStyleCnt="0"/>
      <dgm:spPr/>
    </dgm:pt>
  </dgm:ptLst>
  <dgm:cxnLst>
    <dgm:cxn modelId="{7B358A7F-5C44-4296-AF2D-A35A8E5BF2F0}" srcId="{A36CBB91-78A9-4E24-A084-0BD4887C7F14}" destId="{BE2112CF-F762-4AC7-99CE-8268BF7E1383}" srcOrd="1" destOrd="0" parTransId="{3B89B722-38D7-421D-930D-6B68EBECC7C3}" sibTransId="{2BE0726C-C6DD-4B42-BD00-93748B9BE4C5}"/>
    <dgm:cxn modelId="{0355984C-B042-4981-8383-15D36388354D}" type="presOf" srcId="{017602F0-10E2-45BA-BA4A-9CEE74722D1D}" destId="{4DC21D9E-3EA7-4740-9F10-77177B04CB04}" srcOrd="0" destOrd="0" presId="urn:microsoft.com/office/officeart/2005/8/layout/hProcess11"/>
    <dgm:cxn modelId="{170A7B1E-BAED-4332-8AC5-C5202F3DD6B4}" type="presOf" srcId="{BE2112CF-F762-4AC7-99CE-8268BF7E1383}" destId="{0A5FABEF-2631-49AA-A1B9-924B6BF0F5CE}" srcOrd="0" destOrd="0" presId="urn:microsoft.com/office/officeart/2005/8/layout/hProcess11"/>
    <dgm:cxn modelId="{F8492A7F-EE01-433A-AD72-A8D2384651B6}" srcId="{A36CBB91-78A9-4E24-A084-0BD4887C7F14}" destId="{017602F0-10E2-45BA-BA4A-9CEE74722D1D}" srcOrd="0" destOrd="0" parTransId="{8DE82F99-FB7E-4249-97F1-F415C42BC336}" sibTransId="{98C75C98-5D38-4FA6-8110-DA37F9A0EBF8}"/>
    <dgm:cxn modelId="{5AFF5725-A8B3-41E5-80E8-A1F5F7B49C6C}" type="presOf" srcId="{1D04F00D-CC9A-4C0B-AB7D-9A92FCD16BF2}" destId="{669BFC51-56C2-418C-86B3-DACE2CCA34F6}" srcOrd="0" destOrd="0" presId="urn:microsoft.com/office/officeart/2005/8/layout/hProcess11"/>
    <dgm:cxn modelId="{B2400078-62DE-4BF5-81DB-937A15B990A7}" srcId="{A36CBB91-78A9-4E24-A084-0BD4887C7F14}" destId="{1D04F00D-CC9A-4C0B-AB7D-9A92FCD16BF2}" srcOrd="2" destOrd="0" parTransId="{A54A8B3D-4058-475A-8265-B512EFA0E3A9}" sibTransId="{9442DBE8-0E6A-4920-B6A7-2F032F0046F7}"/>
    <dgm:cxn modelId="{5E8EA48B-911B-4372-98F6-73BEE40401BB}" type="presOf" srcId="{42FF6925-27C4-4387-BBA4-F696DD672B66}" destId="{6E34AB5E-869B-40D2-AD60-4D98FA143362}" srcOrd="0" destOrd="0" presId="urn:microsoft.com/office/officeart/2005/8/layout/hProcess11"/>
    <dgm:cxn modelId="{45DF8C9C-DD9B-4C85-9DBC-C7542FA6582E}" srcId="{A36CBB91-78A9-4E24-A084-0BD4887C7F14}" destId="{42FF6925-27C4-4387-BBA4-F696DD672B66}" srcOrd="3" destOrd="0" parTransId="{7EC7E3ED-51AA-411F-B5E9-D814FB880BF5}" sibTransId="{0F02673D-322E-4910-B220-698287033CE2}"/>
    <dgm:cxn modelId="{17E774D1-850B-4350-91F1-9798C985B2F1}" type="presOf" srcId="{A36CBB91-78A9-4E24-A084-0BD4887C7F14}" destId="{714896E0-78C1-4235-8B33-0FCD2C520E09}" srcOrd="0" destOrd="0" presId="urn:microsoft.com/office/officeart/2005/8/layout/hProcess11"/>
    <dgm:cxn modelId="{07787A2C-086B-4E45-9394-9F4EA43D85C7}" type="presParOf" srcId="{714896E0-78C1-4235-8B33-0FCD2C520E09}" destId="{87B5D4CC-3A17-4D3C-A714-092F37107911}" srcOrd="0" destOrd="0" presId="urn:microsoft.com/office/officeart/2005/8/layout/hProcess11"/>
    <dgm:cxn modelId="{62D7C13C-5B48-41C1-AB3D-04A161451340}" type="presParOf" srcId="{714896E0-78C1-4235-8B33-0FCD2C520E09}" destId="{4BCA2248-F553-426A-B2AB-451EFF954D0E}" srcOrd="1" destOrd="0" presId="urn:microsoft.com/office/officeart/2005/8/layout/hProcess11"/>
    <dgm:cxn modelId="{3BBB27DB-D7ED-451D-8893-C20AC6FD7E3C}" type="presParOf" srcId="{4BCA2248-F553-426A-B2AB-451EFF954D0E}" destId="{4818FCEA-D561-4D1F-B861-55008DAB277B}" srcOrd="0" destOrd="0" presId="urn:microsoft.com/office/officeart/2005/8/layout/hProcess11"/>
    <dgm:cxn modelId="{1C7D13F2-F7B5-43A4-BAEB-2F962FEFA0EA}" type="presParOf" srcId="{4818FCEA-D561-4D1F-B861-55008DAB277B}" destId="{4DC21D9E-3EA7-4740-9F10-77177B04CB04}" srcOrd="0" destOrd="0" presId="urn:microsoft.com/office/officeart/2005/8/layout/hProcess11"/>
    <dgm:cxn modelId="{7A107C78-1776-4103-BD34-2C414B6CEE29}" type="presParOf" srcId="{4818FCEA-D561-4D1F-B861-55008DAB277B}" destId="{68798FA5-F30B-4417-BC3B-32BD40F1FBB7}" srcOrd="1" destOrd="0" presId="urn:microsoft.com/office/officeart/2005/8/layout/hProcess11"/>
    <dgm:cxn modelId="{EE42F6B6-6989-4D99-B980-CC84EE8294E5}" type="presParOf" srcId="{4818FCEA-D561-4D1F-B861-55008DAB277B}" destId="{5290C8CB-5C1B-4621-9B40-85B1874ED3CF}" srcOrd="2" destOrd="0" presId="urn:microsoft.com/office/officeart/2005/8/layout/hProcess11"/>
    <dgm:cxn modelId="{E2D07123-05AD-4D97-8041-FDA8310D630A}" type="presParOf" srcId="{4BCA2248-F553-426A-B2AB-451EFF954D0E}" destId="{3D5792E8-169A-487E-8386-1958C3788DE5}" srcOrd="1" destOrd="0" presId="urn:microsoft.com/office/officeart/2005/8/layout/hProcess11"/>
    <dgm:cxn modelId="{5AAD88F0-CF63-44E6-B2F6-34E660F159EC}" type="presParOf" srcId="{4BCA2248-F553-426A-B2AB-451EFF954D0E}" destId="{C4C65C31-EF5E-4904-B2CA-7C46F754F25A}" srcOrd="2" destOrd="0" presId="urn:microsoft.com/office/officeart/2005/8/layout/hProcess11"/>
    <dgm:cxn modelId="{5C809988-16B9-494D-AE66-9E3C06794DAD}" type="presParOf" srcId="{C4C65C31-EF5E-4904-B2CA-7C46F754F25A}" destId="{0A5FABEF-2631-49AA-A1B9-924B6BF0F5CE}" srcOrd="0" destOrd="0" presId="urn:microsoft.com/office/officeart/2005/8/layout/hProcess11"/>
    <dgm:cxn modelId="{2DFCF5E7-7B16-467C-BA13-CA8FDFABDB45}" type="presParOf" srcId="{C4C65C31-EF5E-4904-B2CA-7C46F754F25A}" destId="{8D655FF3-EF4B-4605-9CE8-46F210091460}" srcOrd="1" destOrd="0" presId="urn:microsoft.com/office/officeart/2005/8/layout/hProcess11"/>
    <dgm:cxn modelId="{7F0050EB-1283-4D48-8A09-3E6EA6FBC304}" type="presParOf" srcId="{C4C65C31-EF5E-4904-B2CA-7C46F754F25A}" destId="{C5E5F085-4ADD-4267-ABE6-1A2F62F5886A}" srcOrd="2" destOrd="0" presId="urn:microsoft.com/office/officeart/2005/8/layout/hProcess11"/>
    <dgm:cxn modelId="{B50C30C0-A16B-436C-B5C2-3B42B0B3BBEE}" type="presParOf" srcId="{4BCA2248-F553-426A-B2AB-451EFF954D0E}" destId="{F9BF5420-6E90-449D-B43C-576305BBBB35}" srcOrd="3" destOrd="0" presId="urn:microsoft.com/office/officeart/2005/8/layout/hProcess11"/>
    <dgm:cxn modelId="{7F2FECB2-E76E-4A08-85E6-E361EBBC800B}" type="presParOf" srcId="{4BCA2248-F553-426A-B2AB-451EFF954D0E}" destId="{E3050B49-7738-43E8-916B-6C76F8A5C40F}" srcOrd="4" destOrd="0" presId="urn:microsoft.com/office/officeart/2005/8/layout/hProcess11"/>
    <dgm:cxn modelId="{4D46435D-42BA-4C43-926D-EB17E2F0E517}" type="presParOf" srcId="{E3050B49-7738-43E8-916B-6C76F8A5C40F}" destId="{669BFC51-56C2-418C-86B3-DACE2CCA34F6}" srcOrd="0" destOrd="0" presId="urn:microsoft.com/office/officeart/2005/8/layout/hProcess11"/>
    <dgm:cxn modelId="{217B8CC6-D532-4DD8-8730-0339BC36A724}" type="presParOf" srcId="{E3050B49-7738-43E8-916B-6C76F8A5C40F}" destId="{9CC34BE4-C6D9-4533-89F4-9A92EDC659BF}" srcOrd="1" destOrd="0" presId="urn:microsoft.com/office/officeart/2005/8/layout/hProcess11"/>
    <dgm:cxn modelId="{A5A308D1-B760-496E-B849-B39521E96036}" type="presParOf" srcId="{E3050B49-7738-43E8-916B-6C76F8A5C40F}" destId="{943EEEF0-2331-48D7-B78F-F9BA51FA3DAE}" srcOrd="2" destOrd="0" presId="urn:microsoft.com/office/officeart/2005/8/layout/hProcess11"/>
    <dgm:cxn modelId="{7C125A4E-FD26-402C-A6EA-454B88E128B2}" type="presParOf" srcId="{4BCA2248-F553-426A-B2AB-451EFF954D0E}" destId="{DE11A6CF-6CEC-4438-B190-437CDD0BB987}" srcOrd="5" destOrd="0" presId="urn:microsoft.com/office/officeart/2005/8/layout/hProcess11"/>
    <dgm:cxn modelId="{B6C146CE-D48E-499B-8368-4DC8AFBD1761}" type="presParOf" srcId="{4BCA2248-F553-426A-B2AB-451EFF954D0E}" destId="{FB8965E4-33A7-48F1-B143-C049EC209901}" srcOrd="6" destOrd="0" presId="urn:microsoft.com/office/officeart/2005/8/layout/hProcess11"/>
    <dgm:cxn modelId="{EF31907C-48E3-49DD-B6D1-0A00A9197BEC}" type="presParOf" srcId="{FB8965E4-33A7-48F1-B143-C049EC209901}" destId="{6E34AB5E-869B-40D2-AD60-4D98FA143362}" srcOrd="0" destOrd="0" presId="urn:microsoft.com/office/officeart/2005/8/layout/hProcess11"/>
    <dgm:cxn modelId="{3686D852-FD6F-4B05-A748-5A7DE9CEF53A}" type="presParOf" srcId="{FB8965E4-33A7-48F1-B143-C049EC209901}" destId="{7A2B8B91-7491-4CFB-88E3-485AF4B123D0}" srcOrd="1" destOrd="0" presId="urn:microsoft.com/office/officeart/2005/8/layout/hProcess11"/>
    <dgm:cxn modelId="{3A082B63-F7B5-4CFC-80A2-6D88BC8EE91F}" type="presParOf" srcId="{FB8965E4-33A7-48F1-B143-C049EC209901}" destId="{117DD157-6D0F-429A-90DE-F1323FA4F85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7C8EAF-0630-4A1E-B9BB-BCE8CB6AC79B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B1667570-D799-42D7-AD2C-6D9DB1A6E9BC}">
      <dgm:prSet/>
      <dgm:spPr/>
      <dgm:t>
        <a:bodyPr/>
        <a:lstStyle/>
        <a:p>
          <a:pPr rtl="0"/>
          <a:r>
            <a:rPr lang="fr-FR" b="1" dirty="0" smtClean="0"/>
            <a:t>Un investissement individuel et collectif vous sera demandé tout au long du </a:t>
          </a:r>
          <a:r>
            <a:rPr lang="fr-FR" b="1" dirty="0" smtClean="0"/>
            <a:t>dispositif : processus sur 2 à 3 mois</a:t>
          </a:r>
          <a:endParaRPr lang="fr-FR" dirty="0"/>
        </a:p>
      </dgm:t>
    </dgm:pt>
    <dgm:pt modelId="{81451D56-16A1-494F-BDC4-2352993ECBBA}" type="parTrans" cxnId="{143CE028-ECA0-40B3-B531-71FC8930D9A7}">
      <dgm:prSet/>
      <dgm:spPr/>
      <dgm:t>
        <a:bodyPr/>
        <a:lstStyle/>
        <a:p>
          <a:endParaRPr lang="fr-FR"/>
        </a:p>
      </dgm:t>
    </dgm:pt>
    <dgm:pt modelId="{7D3A698C-210F-4750-B7F5-3A8E9E7D8E5F}" type="sibTrans" cxnId="{143CE028-ECA0-40B3-B531-71FC8930D9A7}">
      <dgm:prSet/>
      <dgm:spPr/>
      <dgm:t>
        <a:bodyPr/>
        <a:lstStyle/>
        <a:p>
          <a:endParaRPr lang="fr-FR"/>
        </a:p>
      </dgm:t>
    </dgm:pt>
    <dgm:pt modelId="{DDDE8562-F2A0-4575-AD43-B36108340CC1}">
      <dgm:prSet/>
      <dgm:spPr/>
      <dgm:t>
        <a:bodyPr/>
        <a:lstStyle/>
        <a:p>
          <a:pPr rtl="0"/>
          <a:r>
            <a:rPr lang="fr-FR" b="1" smtClean="0"/>
            <a:t>Une convention est conclue entre le cabinet de consultant et UNIFORMATION</a:t>
          </a:r>
          <a:endParaRPr lang="fr-FR"/>
        </a:p>
      </dgm:t>
    </dgm:pt>
    <dgm:pt modelId="{72C4D860-8768-4F5C-8335-2AB0212EBDBF}" type="parTrans" cxnId="{4DEC88BE-772F-4FB2-99F0-4FD998FCF6F8}">
      <dgm:prSet/>
      <dgm:spPr/>
      <dgm:t>
        <a:bodyPr/>
        <a:lstStyle/>
        <a:p>
          <a:endParaRPr lang="fr-FR"/>
        </a:p>
      </dgm:t>
    </dgm:pt>
    <dgm:pt modelId="{4E51449D-9046-4303-8759-DE43C6C5F754}" type="sibTrans" cxnId="{4DEC88BE-772F-4FB2-99F0-4FD998FCF6F8}">
      <dgm:prSet/>
      <dgm:spPr/>
      <dgm:t>
        <a:bodyPr/>
        <a:lstStyle/>
        <a:p>
          <a:endParaRPr lang="fr-FR"/>
        </a:p>
      </dgm:t>
    </dgm:pt>
    <dgm:pt modelId="{641E4CD6-3FFA-4B16-B89E-DE42F8338480}">
      <dgm:prSet/>
      <dgm:spPr/>
      <dgm:t>
        <a:bodyPr/>
        <a:lstStyle/>
        <a:p>
          <a:pPr rtl="0"/>
          <a:r>
            <a:rPr lang="fr-FR" b="1" dirty="0" smtClean="0"/>
            <a:t>Le prestataire restitue son compte rendu : bilan d’intervention, bilan descriptifs  des outils mis en place, des méthodes utilisées</a:t>
          </a:r>
          <a:endParaRPr lang="fr-FR" dirty="0"/>
        </a:p>
      </dgm:t>
    </dgm:pt>
    <dgm:pt modelId="{3F89BE76-0D20-4C70-94FB-94EAEAE14248}" type="parTrans" cxnId="{3C3CE90F-DE9C-423D-B069-92AFD3AEB32D}">
      <dgm:prSet/>
      <dgm:spPr/>
      <dgm:t>
        <a:bodyPr/>
        <a:lstStyle/>
        <a:p>
          <a:endParaRPr lang="fr-FR"/>
        </a:p>
      </dgm:t>
    </dgm:pt>
    <dgm:pt modelId="{30D2EF85-DEBE-4FE1-95C3-BF08E7D57659}" type="sibTrans" cxnId="{3C3CE90F-DE9C-423D-B069-92AFD3AEB32D}">
      <dgm:prSet/>
      <dgm:spPr/>
      <dgm:t>
        <a:bodyPr/>
        <a:lstStyle/>
        <a:p>
          <a:endParaRPr lang="fr-FR"/>
        </a:p>
      </dgm:t>
    </dgm:pt>
    <dgm:pt modelId="{0B687B78-CC98-4A97-8A75-1D69A9238C60}">
      <dgm:prSet/>
      <dgm:spPr/>
      <dgm:t>
        <a:bodyPr/>
        <a:lstStyle/>
        <a:p>
          <a:pPr rtl="0"/>
          <a:r>
            <a:rPr lang="fr-FR" b="1" dirty="0" smtClean="0"/>
            <a:t>Cette prestation est entièrement financée par </a:t>
          </a:r>
          <a:r>
            <a:rPr lang="fr-FR" b="1" dirty="0" smtClean="0"/>
            <a:t>UNIFORMATION et la DIRECCTE Centre Val de Loire</a:t>
          </a:r>
          <a:endParaRPr lang="fr-FR" dirty="0"/>
        </a:p>
      </dgm:t>
    </dgm:pt>
    <dgm:pt modelId="{F744D379-7752-49FC-BC9C-F1BF6FB2CAF3}" type="parTrans" cxnId="{18AD94C1-02E7-4787-8B24-3571773D2B3F}">
      <dgm:prSet/>
      <dgm:spPr/>
      <dgm:t>
        <a:bodyPr/>
        <a:lstStyle/>
        <a:p>
          <a:endParaRPr lang="fr-FR"/>
        </a:p>
      </dgm:t>
    </dgm:pt>
    <dgm:pt modelId="{8B0FE316-BF0D-49E6-9006-E7CD2CA2CDB7}" type="sibTrans" cxnId="{18AD94C1-02E7-4787-8B24-3571773D2B3F}">
      <dgm:prSet/>
      <dgm:spPr/>
      <dgm:t>
        <a:bodyPr/>
        <a:lstStyle/>
        <a:p>
          <a:endParaRPr lang="fr-FR"/>
        </a:p>
      </dgm:t>
    </dgm:pt>
    <dgm:pt modelId="{137C2022-D9E5-43D5-AB2A-0FCC85F36088}" type="pres">
      <dgm:prSet presAssocID="{547C8EAF-0630-4A1E-B9BB-BCE8CB6AC7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450AFE59-1168-4C1F-B8C2-11FB1ACDC556}" type="pres">
      <dgm:prSet presAssocID="{547C8EAF-0630-4A1E-B9BB-BCE8CB6AC79B}" presName="Name1" presStyleCnt="0"/>
      <dgm:spPr/>
    </dgm:pt>
    <dgm:pt modelId="{4F117E8A-3EF5-462A-AB97-D2C05E6C65E1}" type="pres">
      <dgm:prSet presAssocID="{547C8EAF-0630-4A1E-B9BB-BCE8CB6AC79B}" presName="cycle" presStyleCnt="0"/>
      <dgm:spPr/>
    </dgm:pt>
    <dgm:pt modelId="{AAA4E481-DDB6-43F5-8F95-49A1F7273764}" type="pres">
      <dgm:prSet presAssocID="{547C8EAF-0630-4A1E-B9BB-BCE8CB6AC79B}" presName="srcNode" presStyleLbl="node1" presStyleIdx="0" presStyleCnt="4"/>
      <dgm:spPr/>
    </dgm:pt>
    <dgm:pt modelId="{0E59B2AA-B274-42BE-859D-0C6D3E87926C}" type="pres">
      <dgm:prSet presAssocID="{547C8EAF-0630-4A1E-B9BB-BCE8CB6AC79B}" presName="conn" presStyleLbl="parChTrans1D2" presStyleIdx="0" presStyleCnt="1"/>
      <dgm:spPr/>
      <dgm:t>
        <a:bodyPr/>
        <a:lstStyle/>
        <a:p>
          <a:endParaRPr lang="fr-FR"/>
        </a:p>
      </dgm:t>
    </dgm:pt>
    <dgm:pt modelId="{EF41B34A-F116-4166-B3A6-19F387226B17}" type="pres">
      <dgm:prSet presAssocID="{547C8EAF-0630-4A1E-B9BB-BCE8CB6AC79B}" presName="extraNode" presStyleLbl="node1" presStyleIdx="0" presStyleCnt="4"/>
      <dgm:spPr/>
    </dgm:pt>
    <dgm:pt modelId="{489B8202-FFFD-48A4-BD0F-B99FA0DA7256}" type="pres">
      <dgm:prSet presAssocID="{547C8EAF-0630-4A1E-B9BB-BCE8CB6AC79B}" presName="dstNode" presStyleLbl="node1" presStyleIdx="0" presStyleCnt="4"/>
      <dgm:spPr/>
    </dgm:pt>
    <dgm:pt modelId="{7F306577-E980-47C4-BF1F-D5401831A72B}" type="pres">
      <dgm:prSet presAssocID="{B1667570-D799-42D7-AD2C-6D9DB1A6E9B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3D6BA8-F6A5-4C94-A716-02319E9D2BDF}" type="pres">
      <dgm:prSet presAssocID="{B1667570-D799-42D7-AD2C-6D9DB1A6E9BC}" presName="accent_1" presStyleCnt="0"/>
      <dgm:spPr/>
    </dgm:pt>
    <dgm:pt modelId="{EED0DE45-175A-48B9-B103-C435B8EF13E0}" type="pres">
      <dgm:prSet presAssocID="{B1667570-D799-42D7-AD2C-6D9DB1A6E9BC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56D7E2C-2213-47B1-B483-866D290A8736}" type="pres">
      <dgm:prSet presAssocID="{DDDE8562-F2A0-4575-AD43-B36108340CC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272524-2FED-4B87-B90E-BFA5FD96504F}" type="pres">
      <dgm:prSet presAssocID="{DDDE8562-F2A0-4575-AD43-B36108340CC1}" presName="accent_2" presStyleCnt="0"/>
      <dgm:spPr/>
    </dgm:pt>
    <dgm:pt modelId="{1DD74534-3DB7-4E31-B8B0-1D6D59640132}" type="pres">
      <dgm:prSet presAssocID="{DDDE8562-F2A0-4575-AD43-B36108340CC1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86DA123-F100-4366-AD46-BD197D96552F}" type="pres">
      <dgm:prSet presAssocID="{641E4CD6-3FFA-4B16-B89E-DE42F833848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53F674-2E36-4E82-A771-D9948695A1C3}" type="pres">
      <dgm:prSet presAssocID="{641E4CD6-3FFA-4B16-B89E-DE42F8338480}" presName="accent_3" presStyleCnt="0"/>
      <dgm:spPr/>
    </dgm:pt>
    <dgm:pt modelId="{EF37243B-4D73-4CDB-8B9A-83EF6222E45B}" type="pres">
      <dgm:prSet presAssocID="{641E4CD6-3FFA-4B16-B89E-DE42F8338480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E081CB3-77B0-4584-AAFD-77B114FF4656}" type="pres">
      <dgm:prSet presAssocID="{0B687B78-CC98-4A97-8A75-1D69A9238C6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A1302D-D068-4FF3-9AA8-99F397195ED3}" type="pres">
      <dgm:prSet presAssocID="{0B687B78-CC98-4A97-8A75-1D69A9238C60}" presName="accent_4" presStyleCnt="0"/>
      <dgm:spPr/>
    </dgm:pt>
    <dgm:pt modelId="{D6CCF5F7-4301-4EA4-A587-6F6B0E63EF75}" type="pres">
      <dgm:prSet presAssocID="{0B687B78-CC98-4A97-8A75-1D69A9238C60}" presName="accentRepeatNode" presStyleLbl="solidFgAcc1" presStyleIdx="3" presStyleCnt="4"/>
      <dgm:spPr/>
    </dgm:pt>
  </dgm:ptLst>
  <dgm:cxnLst>
    <dgm:cxn modelId="{017C9B7F-A650-464C-AA44-9B1DB7247AC5}" type="presOf" srcId="{B1667570-D799-42D7-AD2C-6D9DB1A6E9BC}" destId="{7F306577-E980-47C4-BF1F-D5401831A72B}" srcOrd="0" destOrd="0" presId="urn:microsoft.com/office/officeart/2008/layout/VerticalCurvedList"/>
    <dgm:cxn modelId="{F773FC31-9E14-4B95-A5FF-B97A1448674B}" type="presOf" srcId="{0B687B78-CC98-4A97-8A75-1D69A9238C60}" destId="{9E081CB3-77B0-4584-AAFD-77B114FF4656}" srcOrd="0" destOrd="0" presId="urn:microsoft.com/office/officeart/2008/layout/VerticalCurvedList"/>
    <dgm:cxn modelId="{D1C14FCF-D3B0-47C1-A862-816C942A6558}" type="presOf" srcId="{547C8EAF-0630-4A1E-B9BB-BCE8CB6AC79B}" destId="{137C2022-D9E5-43D5-AB2A-0FCC85F36088}" srcOrd="0" destOrd="0" presId="urn:microsoft.com/office/officeart/2008/layout/VerticalCurvedList"/>
    <dgm:cxn modelId="{81C1EA31-C82C-440F-99F1-D01175D3B7CC}" type="presOf" srcId="{7D3A698C-210F-4750-B7F5-3A8E9E7D8E5F}" destId="{0E59B2AA-B274-42BE-859D-0C6D3E87926C}" srcOrd="0" destOrd="0" presId="urn:microsoft.com/office/officeart/2008/layout/VerticalCurvedList"/>
    <dgm:cxn modelId="{18AD94C1-02E7-4787-8B24-3571773D2B3F}" srcId="{547C8EAF-0630-4A1E-B9BB-BCE8CB6AC79B}" destId="{0B687B78-CC98-4A97-8A75-1D69A9238C60}" srcOrd="3" destOrd="0" parTransId="{F744D379-7752-49FC-BC9C-F1BF6FB2CAF3}" sibTransId="{8B0FE316-BF0D-49E6-9006-E7CD2CA2CDB7}"/>
    <dgm:cxn modelId="{143CE028-ECA0-40B3-B531-71FC8930D9A7}" srcId="{547C8EAF-0630-4A1E-B9BB-BCE8CB6AC79B}" destId="{B1667570-D799-42D7-AD2C-6D9DB1A6E9BC}" srcOrd="0" destOrd="0" parTransId="{81451D56-16A1-494F-BDC4-2352993ECBBA}" sibTransId="{7D3A698C-210F-4750-B7F5-3A8E9E7D8E5F}"/>
    <dgm:cxn modelId="{EA8172BA-A7AB-4D12-8834-3429807F2E22}" type="presOf" srcId="{641E4CD6-3FFA-4B16-B89E-DE42F8338480}" destId="{D86DA123-F100-4366-AD46-BD197D96552F}" srcOrd="0" destOrd="0" presId="urn:microsoft.com/office/officeart/2008/layout/VerticalCurvedList"/>
    <dgm:cxn modelId="{4DEC88BE-772F-4FB2-99F0-4FD998FCF6F8}" srcId="{547C8EAF-0630-4A1E-B9BB-BCE8CB6AC79B}" destId="{DDDE8562-F2A0-4575-AD43-B36108340CC1}" srcOrd="1" destOrd="0" parTransId="{72C4D860-8768-4F5C-8335-2AB0212EBDBF}" sibTransId="{4E51449D-9046-4303-8759-DE43C6C5F754}"/>
    <dgm:cxn modelId="{3C3CE90F-DE9C-423D-B069-92AFD3AEB32D}" srcId="{547C8EAF-0630-4A1E-B9BB-BCE8CB6AC79B}" destId="{641E4CD6-3FFA-4B16-B89E-DE42F8338480}" srcOrd="2" destOrd="0" parTransId="{3F89BE76-0D20-4C70-94FB-94EAEAE14248}" sibTransId="{30D2EF85-DEBE-4FE1-95C3-BF08E7D57659}"/>
    <dgm:cxn modelId="{3427D92E-EBBB-439E-A443-3C25E872DD5F}" type="presOf" srcId="{DDDE8562-F2A0-4575-AD43-B36108340CC1}" destId="{F56D7E2C-2213-47B1-B483-866D290A8736}" srcOrd="0" destOrd="0" presId="urn:microsoft.com/office/officeart/2008/layout/VerticalCurvedList"/>
    <dgm:cxn modelId="{312BB99B-4383-47B5-B3B9-50FA54477CE9}" type="presParOf" srcId="{137C2022-D9E5-43D5-AB2A-0FCC85F36088}" destId="{450AFE59-1168-4C1F-B8C2-11FB1ACDC556}" srcOrd="0" destOrd="0" presId="urn:microsoft.com/office/officeart/2008/layout/VerticalCurvedList"/>
    <dgm:cxn modelId="{3DF4BB63-FA70-45FA-A3FE-2D1CA95FC54A}" type="presParOf" srcId="{450AFE59-1168-4C1F-B8C2-11FB1ACDC556}" destId="{4F117E8A-3EF5-462A-AB97-D2C05E6C65E1}" srcOrd="0" destOrd="0" presId="urn:microsoft.com/office/officeart/2008/layout/VerticalCurvedList"/>
    <dgm:cxn modelId="{EB4F21B2-5288-4F35-87EB-777726CC7D97}" type="presParOf" srcId="{4F117E8A-3EF5-462A-AB97-D2C05E6C65E1}" destId="{AAA4E481-DDB6-43F5-8F95-49A1F7273764}" srcOrd="0" destOrd="0" presId="urn:microsoft.com/office/officeart/2008/layout/VerticalCurvedList"/>
    <dgm:cxn modelId="{314CB822-7275-4EC3-88D7-878792475B2E}" type="presParOf" srcId="{4F117E8A-3EF5-462A-AB97-D2C05E6C65E1}" destId="{0E59B2AA-B274-42BE-859D-0C6D3E87926C}" srcOrd="1" destOrd="0" presId="urn:microsoft.com/office/officeart/2008/layout/VerticalCurvedList"/>
    <dgm:cxn modelId="{714C4250-567D-4A74-86B2-320165216B74}" type="presParOf" srcId="{4F117E8A-3EF5-462A-AB97-D2C05E6C65E1}" destId="{EF41B34A-F116-4166-B3A6-19F387226B17}" srcOrd="2" destOrd="0" presId="urn:microsoft.com/office/officeart/2008/layout/VerticalCurvedList"/>
    <dgm:cxn modelId="{083B5CE8-B6AF-42C1-9B29-445974123B61}" type="presParOf" srcId="{4F117E8A-3EF5-462A-AB97-D2C05E6C65E1}" destId="{489B8202-FFFD-48A4-BD0F-B99FA0DA7256}" srcOrd="3" destOrd="0" presId="urn:microsoft.com/office/officeart/2008/layout/VerticalCurvedList"/>
    <dgm:cxn modelId="{F4DDB068-A8B6-4C79-9061-85B819B196A5}" type="presParOf" srcId="{450AFE59-1168-4C1F-B8C2-11FB1ACDC556}" destId="{7F306577-E980-47C4-BF1F-D5401831A72B}" srcOrd="1" destOrd="0" presId="urn:microsoft.com/office/officeart/2008/layout/VerticalCurvedList"/>
    <dgm:cxn modelId="{F1461520-4EB7-4324-BEC6-DDE72116A8CD}" type="presParOf" srcId="{450AFE59-1168-4C1F-B8C2-11FB1ACDC556}" destId="{E33D6BA8-F6A5-4C94-A716-02319E9D2BDF}" srcOrd="2" destOrd="0" presId="urn:microsoft.com/office/officeart/2008/layout/VerticalCurvedList"/>
    <dgm:cxn modelId="{114A83DB-3B92-4CAE-A508-21363B0316C9}" type="presParOf" srcId="{E33D6BA8-F6A5-4C94-A716-02319E9D2BDF}" destId="{EED0DE45-175A-48B9-B103-C435B8EF13E0}" srcOrd="0" destOrd="0" presId="urn:microsoft.com/office/officeart/2008/layout/VerticalCurvedList"/>
    <dgm:cxn modelId="{3DFF8385-0895-417D-A36D-37EB6E1380F7}" type="presParOf" srcId="{450AFE59-1168-4C1F-B8C2-11FB1ACDC556}" destId="{F56D7E2C-2213-47B1-B483-866D290A8736}" srcOrd="3" destOrd="0" presId="urn:microsoft.com/office/officeart/2008/layout/VerticalCurvedList"/>
    <dgm:cxn modelId="{1C2C2BAF-6739-4CE6-A482-6F4C06455CB4}" type="presParOf" srcId="{450AFE59-1168-4C1F-B8C2-11FB1ACDC556}" destId="{33272524-2FED-4B87-B90E-BFA5FD96504F}" srcOrd="4" destOrd="0" presId="urn:microsoft.com/office/officeart/2008/layout/VerticalCurvedList"/>
    <dgm:cxn modelId="{3198A1C0-72EC-4D56-9E6E-2E7C5DB5912F}" type="presParOf" srcId="{33272524-2FED-4B87-B90E-BFA5FD96504F}" destId="{1DD74534-3DB7-4E31-B8B0-1D6D59640132}" srcOrd="0" destOrd="0" presId="urn:microsoft.com/office/officeart/2008/layout/VerticalCurvedList"/>
    <dgm:cxn modelId="{B73C74FD-BBD8-47F3-9E6A-7A23C15B2758}" type="presParOf" srcId="{450AFE59-1168-4C1F-B8C2-11FB1ACDC556}" destId="{D86DA123-F100-4366-AD46-BD197D96552F}" srcOrd="5" destOrd="0" presId="urn:microsoft.com/office/officeart/2008/layout/VerticalCurvedList"/>
    <dgm:cxn modelId="{A47AB4AF-13F6-4293-B752-2CEE513461A6}" type="presParOf" srcId="{450AFE59-1168-4C1F-B8C2-11FB1ACDC556}" destId="{5153F674-2E36-4E82-A771-D9948695A1C3}" srcOrd="6" destOrd="0" presId="urn:microsoft.com/office/officeart/2008/layout/VerticalCurvedList"/>
    <dgm:cxn modelId="{CC181A2B-DCD5-4B3B-9A68-18B4CA410178}" type="presParOf" srcId="{5153F674-2E36-4E82-A771-D9948695A1C3}" destId="{EF37243B-4D73-4CDB-8B9A-83EF6222E45B}" srcOrd="0" destOrd="0" presId="urn:microsoft.com/office/officeart/2008/layout/VerticalCurvedList"/>
    <dgm:cxn modelId="{6CAE780A-EA01-4EAD-86B8-AB62CF4FA191}" type="presParOf" srcId="{450AFE59-1168-4C1F-B8C2-11FB1ACDC556}" destId="{9E081CB3-77B0-4584-AAFD-77B114FF4656}" srcOrd="7" destOrd="0" presId="urn:microsoft.com/office/officeart/2008/layout/VerticalCurvedList"/>
    <dgm:cxn modelId="{BACCD7A5-CE3E-41EA-9DB4-64B74092D20F}" type="presParOf" srcId="{450AFE59-1168-4C1F-B8C2-11FB1ACDC556}" destId="{E9A1302D-D068-4FF3-9AA8-99F397195ED3}" srcOrd="8" destOrd="0" presId="urn:microsoft.com/office/officeart/2008/layout/VerticalCurvedList"/>
    <dgm:cxn modelId="{5F007BD3-A6E6-4ED6-8522-2F4B8C794510}" type="presParOf" srcId="{E9A1302D-D068-4FF3-9AA8-99F397195ED3}" destId="{D6CCF5F7-4301-4EA4-A587-6F6B0E63EF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5D4CC-3A17-4D3C-A714-092F37107911}">
      <dsp:nvSpPr>
        <dsp:cNvPr id="0" name=""/>
        <dsp:cNvSpPr/>
      </dsp:nvSpPr>
      <dsp:spPr>
        <a:xfrm>
          <a:off x="0" y="1454595"/>
          <a:ext cx="8424936" cy="1939460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21D9E-3EA7-4740-9F10-77177B04CB04}">
      <dsp:nvSpPr>
        <dsp:cNvPr id="0" name=""/>
        <dsp:cNvSpPr/>
      </dsp:nvSpPr>
      <dsp:spPr>
        <a:xfrm>
          <a:off x="885" y="0"/>
          <a:ext cx="2243369" cy="1939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1ère étape </a:t>
          </a:r>
          <a:r>
            <a:rPr lang="fr-FR" sz="1300" kern="1200" dirty="0" smtClean="0">
              <a:latin typeface="Century Gothic" panose="020B0502020202020204" pitchFamily="34" charset="0"/>
            </a:rPr>
            <a:t>: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latin typeface="Century Gothic" panose="020B0502020202020204" pitchFamily="34" charset="0"/>
            </a:rPr>
            <a:t>une </a:t>
          </a:r>
          <a:r>
            <a:rPr lang="fr-FR" sz="1300" b="1" kern="1200" dirty="0" smtClean="0">
              <a:latin typeface="Century Gothic" panose="020B0502020202020204" pitchFamily="34" charset="0"/>
            </a:rPr>
            <a:t>réunion d’information collective </a:t>
          </a:r>
          <a:r>
            <a:rPr lang="fr-FR" sz="1300" kern="1200" dirty="0" smtClean="0">
              <a:latin typeface="Century Gothic" panose="020B0502020202020204" pitchFamily="34" charset="0"/>
            </a:rPr>
            <a:t>pour cadrer l’intervention du prestataire</a:t>
          </a:r>
          <a:endParaRPr lang="fr-FR" sz="1300" kern="1200" dirty="0">
            <a:latin typeface="Century Gothic" panose="020B0502020202020204" pitchFamily="34" charset="0"/>
          </a:endParaRPr>
        </a:p>
      </dsp:txBody>
      <dsp:txXfrm>
        <a:off x="885" y="0"/>
        <a:ext cx="2243369" cy="1939460"/>
      </dsp:txXfrm>
    </dsp:sp>
    <dsp:sp modelId="{68798FA5-F30B-4417-BC3B-32BD40F1FBB7}">
      <dsp:nvSpPr>
        <dsp:cNvPr id="0" name=""/>
        <dsp:cNvSpPr/>
      </dsp:nvSpPr>
      <dsp:spPr>
        <a:xfrm>
          <a:off x="576064" y="1944214"/>
          <a:ext cx="1093012" cy="96022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5FABEF-2631-49AA-A1B9-924B6BF0F5CE}">
      <dsp:nvSpPr>
        <dsp:cNvPr id="0" name=""/>
        <dsp:cNvSpPr/>
      </dsp:nvSpPr>
      <dsp:spPr>
        <a:xfrm>
          <a:off x="2315155" y="2909191"/>
          <a:ext cx="1651834" cy="1939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2ème étape</a:t>
          </a:r>
          <a:r>
            <a:rPr lang="fr-F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: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 smtClean="0">
            <a:latin typeface="Century Gothic" panose="020B0502020202020204" pitchFamily="34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latin typeface="Century Gothic" panose="020B0502020202020204" pitchFamily="34" charset="0"/>
            </a:rPr>
            <a:t> </a:t>
          </a:r>
          <a:r>
            <a:rPr lang="fr-FR" sz="1300" b="1" kern="1200" dirty="0" smtClean="0">
              <a:latin typeface="Century Gothic" panose="020B0502020202020204" pitchFamily="34" charset="0"/>
            </a:rPr>
            <a:t>un diagnostic </a:t>
          </a:r>
          <a:r>
            <a:rPr lang="fr-FR" sz="1300" kern="1200" dirty="0" smtClean="0">
              <a:latin typeface="Century Gothic" panose="020B0502020202020204" pitchFamily="34" charset="0"/>
            </a:rPr>
            <a:t>individuel de votre structure</a:t>
          </a:r>
          <a:endParaRPr lang="fr-FR" sz="1300" kern="1200" dirty="0">
            <a:latin typeface="Century Gothic" panose="020B0502020202020204" pitchFamily="34" charset="0"/>
          </a:endParaRPr>
        </a:p>
      </dsp:txBody>
      <dsp:txXfrm>
        <a:off x="2315155" y="2909191"/>
        <a:ext cx="1651834" cy="1939460"/>
      </dsp:txXfrm>
    </dsp:sp>
    <dsp:sp modelId="{8D655FF3-EF4B-4605-9CE8-46F210091460}">
      <dsp:nvSpPr>
        <dsp:cNvPr id="0" name=""/>
        <dsp:cNvSpPr/>
      </dsp:nvSpPr>
      <dsp:spPr>
        <a:xfrm>
          <a:off x="2664297" y="1968332"/>
          <a:ext cx="953550" cy="91198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9BFC51-56C2-418C-86B3-DACE2CCA34F6}">
      <dsp:nvSpPr>
        <dsp:cNvPr id="0" name=""/>
        <dsp:cNvSpPr/>
      </dsp:nvSpPr>
      <dsp:spPr>
        <a:xfrm>
          <a:off x="4037890" y="0"/>
          <a:ext cx="2054760" cy="1939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3ème étape</a:t>
          </a:r>
          <a:r>
            <a:rPr lang="fr-FR" sz="1000" b="1" u="sng" kern="1200" dirty="0" smtClean="0">
              <a:latin typeface="Century Gothic" panose="020B0502020202020204" pitchFamily="34" charset="0"/>
            </a:rPr>
            <a:t>: </a:t>
          </a:r>
          <a:r>
            <a:rPr lang="fr-FR" sz="1400" b="1" kern="1200" dirty="0" smtClean="0">
              <a:latin typeface="Century Gothic" panose="020B0502020202020204" pitchFamily="34" charset="0"/>
            </a:rPr>
            <a:t>l’accompagnement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entury Gothic" panose="020B0502020202020204" pitchFamily="34" charset="0"/>
            </a:rPr>
            <a:t>collectif et  individuel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Century Gothic" panose="020B0502020202020204" pitchFamily="34" charset="0"/>
            </a:rPr>
            <a:t>présentation des outils et application dans la structure</a:t>
          </a:r>
          <a:endParaRPr lang="fr-FR" sz="1400" kern="1200" dirty="0">
            <a:latin typeface="Century Gothic" panose="020B0502020202020204" pitchFamily="34" charset="0"/>
          </a:endParaRPr>
        </a:p>
      </dsp:txBody>
      <dsp:txXfrm>
        <a:off x="4037890" y="0"/>
        <a:ext cx="2054760" cy="1939460"/>
      </dsp:txXfrm>
    </dsp:sp>
    <dsp:sp modelId="{9CC34BE4-C6D9-4533-89F4-9A92EDC659BF}">
      <dsp:nvSpPr>
        <dsp:cNvPr id="0" name=""/>
        <dsp:cNvSpPr/>
      </dsp:nvSpPr>
      <dsp:spPr>
        <a:xfrm>
          <a:off x="4536505" y="1968332"/>
          <a:ext cx="1057529" cy="91198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34AB5E-869B-40D2-AD60-4D98FA143362}">
      <dsp:nvSpPr>
        <dsp:cNvPr id="0" name=""/>
        <dsp:cNvSpPr/>
      </dsp:nvSpPr>
      <dsp:spPr>
        <a:xfrm>
          <a:off x="6163551" y="2909191"/>
          <a:ext cx="1418005" cy="1939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4ème étape </a:t>
          </a:r>
          <a:r>
            <a:rPr lang="fr-FR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(facultative</a:t>
          </a:r>
          <a:r>
            <a:rPr lang="fr-FR" sz="1400" kern="1200" dirty="0" smtClean="0">
              <a:latin typeface="Century Gothic" panose="020B0502020202020204" pitchFamily="34" charset="0"/>
            </a:rPr>
            <a:t>)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Century Gothic" panose="020B0502020202020204" pitchFamily="34" charset="0"/>
            </a:rPr>
            <a:t>actions de </a:t>
          </a:r>
          <a:r>
            <a:rPr lang="fr-FR" sz="1600" b="1" kern="1200" dirty="0" smtClean="0">
              <a:latin typeface="Century Gothic" panose="020B0502020202020204" pitchFamily="34" charset="0"/>
            </a:rPr>
            <a:t>formation</a:t>
          </a:r>
          <a:endParaRPr lang="fr-FR" sz="1600" b="1" kern="1200" dirty="0">
            <a:latin typeface="Century Gothic" panose="020B0502020202020204" pitchFamily="34" charset="0"/>
          </a:endParaRPr>
        </a:p>
      </dsp:txBody>
      <dsp:txXfrm>
        <a:off x="6163551" y="2909191"/>
        <a:ext cx="1418005" cy="1939460"/>
      </dsp:txXfrm>
    </dsp:sp>
    <dsp:sp modelId="{7A2B8B91-7491-4CFB-88E3-485AF4B123D0}">
      <dsp:nvSpPr>
        <dsp:cNvPr id="0" name=""/>
        <dsp:cNvSpPr/>
      </dsp:nvSpPr>
      <dsp:spPr>
        <a:xfrm>
          <a:off x="6408712" y="1968332"/>
          <a:ext cx="927682" cy="911987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9B2AA-B274-42BE-859D-0C6D3E87926C}">
      <dsp:nvSpPr>
        <dsp:cNvPr id="0" name=""/>
        <dsp:cNvSpPr/>
      </dsp:nvSpPr>
      <dsp:spPr>
        <a:xfrm>
          <a:off x="-5482076" y="-839368"/>
          <a:ext cx="6527388" cy="6527388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06577-E980-47C4-BF1F-D5401831A72B}">
      <dsp:nvSpPr>
        <dsp:cNvPr id="0" name=""/>
        <dsp:cNvSpPr/>
      </dsp:nvSpPr>
      <dsp:spPr>
        <a:xfrm>
          <a:off x="547229" y="372764"/>
          <a:ext cx="6906130" cy="7459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207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Un investissement individuel et collectif vous sera demandé tout au long du </a:t>
          </a:r>
          <a:r>
            <a:rPr lang="fr-FR" sz="1600" b="1" kern="1200" dirty="0" smtClean="0"/>
            <a:t>dispositif : processus sur 2 à 3 mois</a:t>
          </a:r>
          <a:endParaRPr lang="fr-FR" sz="1600" kern="1200" dirty="0"/>
        </a:p>
      </dsp:txBody>
      <dsp:txXfrm>
        <a:off x="547229" y="372764"/>
        <a:ext cx="6906130" cy="745916"/>
      </dsp:txXfrm>
    </dsp:sp>
    <dsp:sp modelId="{EED0DE45-175A-48B9-B103-C435B8EF13E0}">
      <dsp:nvSpPr>
        <dsp:cNvPr id="0" name=""/>
        <dsp:cNvSpPr/>
      </dsp:nvSpPr>
      <dsp:spPr>
        <a:xfrm>
          <a:off x="81031" y="279524"/>
          <a:ext cx="932395" cy="93239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6D7E2C-2213-47B1-B483-866D290A8736}">
      <dsp:nvSpPr>
        <dsp:cNvPr id="0" name=""/>
        <dsp:cNvSpPr/>
      </dsp:nvSpPr>
      <dsp:spPr>
        <a:xfrm>
          <a:off x="974880" y="1491833"/>
          <a:ext cx="6478479" cy="7459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207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smtClean="0"/>
            <a:t>Une convention est conclue entre le cabinet de consultant et UNIFORMATION</a:t>
          </a:r>
          <a:endParaRPr lang="fr-FR" sz="1600" kern="1200"/>
        </a:p>
      </dsp:txBody>
      <dsp:txXfrm>
        <a:off x="974880" y="1491833"/>
        <a:ext cx="6478479" cy="745916"/>
      </dsp:txXfrm>
    </dsp:sp>
    <dsp:sp modelId="{1DD74534-3DB7-4E31-B8B0-1D6D59640132}">
      <dsp:nvSpPr>
        <dsp:cNvPr id="0" name=""/>
        <dsp:cNvSpPr/>
      </dsp:nvSpPr>
      <dsp:spPr>
        <a:xfrm>
          <a:off x="508682" y="1398593"/>
          <a:ext cx="932395" cy="93239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DA123-F100-4366-AD46-BD197D96552F}">
      <dsp:nvSpPr>
        <dsp:cNvPr id="0" name=""/>
        <dsp:cNvSpPr/>
      </dsp:nvSpPr>
      <dsp:spPr>
        <a:xfrm>
          <a:off x="974880" y="2610902"/>
          <a:ext cx="6478479" cy="7459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207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Le prestataire restitue son compte rendu : bilan d’intervention, bilan descriptifs  des outils mis en place, des méthodes utilisées</a:t>
          </a:r>
          <a:endParaRPr lang="fr-FR" sz="1600" kern="1200" dirty="0"/>
        </a:p>
      </dsp:txBody>
      <dsp:txXfrm>
        <a:off x="974880" y="2610902"/>
        <a:ext cx="6478479" cy="745916"/>
      </dsp:txXfrm>
    </dsp:sp>
    <dsp:sp modelId="{EF37243B-4D73-4CDB-8B9A-83EF6222E45B}">
      <dsp:nvSpPr>
        <dsp:cNvPr id="0" name=""/>
        <dsp:cNvSpPr/>
      </dsp:nvSpPr>
      <dsp:spPr>
        <a:xfrm>
          <a:off x="508682" y="2517662"/>
          <a:ext cx="932395" cy="93239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081CB3-77B0-4584-AAFD-77B114FF4656}">
      <dsp:nvSpPr>
        <dsp:cNvPr id="0" name=""/>
        <dsp:cNvSpPr/>
      </dsp:nvSpPr>
      <dsp:spPr>
        <a:xfrm>
          <a:off x="547229" y="3729971"/>
          <a:ext cx="6906130" cy="7459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2071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Cette prestation est entièrement financée par </a:t>
          </a:r>
          <a:r>
            <a:rPr lang="fr-FR" sz="1600" b="1" kern="1200" dirty="0" smtClean="0"/>
            <a:t>UNIFORMATION et la DIRECCTE Centre Val de Loire</a:t>
          </a:r>
          <a:endParaRPr lang="fr-FR" sz="1600" kern="1200" dirty="0"/>
        </a:p>
      </dsp:txBody>
      <dsp:txXfrm>
        <a:off x="547229" y="3729971"/>
        <a:ext cx="6906130" cy="745916"/>
      </dsp:txXfrm>
    </dsp:sp>
    <dsp:sp modelId="{D6CCF5F7-4301-4EA4-A587-6F6B0E63EF75}">
      <dsp:nvSpPr>
        <dsp:cNvPr id="0" name=""/>
        <dsp:cNvSpPr/>
      </dsp:nvSpPr>
      <dsp:spPr>
        <a:xfrm>
          <a:off x="81031" y="3636731"/>
          <a:ext cx="932395" cy="9323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57084-6A71-46D4-B601-B1EBA224C149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9D4DE-425B-4B8B-881F-F131DB79FC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43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9D4DE-425B-4B8B-881F-F131DB79FC6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74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097467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090406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entury Gothic" panose="020B0502020202020204" pitchFamily="34" charset="0"/>
              </a:defRPr>
            </a:lvl1pPr>
          </a:lstStyle>
          <a:p>
            <a:fld id="{06CFB3C6-F02C-427A-A012-A72EA2D640C3}" type="datetimeFigureOut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11" name="object 7"/>
          <p:cNvSpPr txBox="1">
            <a:spLocks noChangeArrowheads="1"/>
          </p:cNvSpPr>
          <p:nvPr userDrawn="1"/>
        </p:nvSpPr>
        <p:spPr bwMode="auto">
          <a:xfrm>
            <a:off x="5863220" y="4797152"/>
            <a:ext cx="3101268" cy="45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fr-FR" sz="2400" b="1" cap="small" baseline="0" dirty="0" smtClean="0">
                <a:solidFill>
                  <a:srgbClr val="E7424F"/>
                </a:solidFill>
                <a:latin typeface="Century Gothic" panose="020B0502020202020204" pitchFamily="34" charset="0"/>
                <a:ea typeface="Adobe Gothic Std B" pitchFamily="34" charset="-128"/>
                <a:cs typeface="Arial" charset="0"/>
              </a:rPr>
              <a:t>Uniformation </a:t>
            </a:r>
            <a:endParaRPr lang="fr-FR" b="1" cap="small" baseline="0" dirty="0" smtClean="0">
              <a:solidFill>
                <a:srgbClr val="E7424F"/>
              </a:solidFill>
              <a:latin typeface="Century Gothic" panose="020B0502020202020204" pitchFamily="34" charset="0"/>
              <a:ea typeface="Adobe Gothic Std B" pitchFamily="34" charset="-128"/>
              <a:cs typeface="Arial" charset="0"/>
            </a:endParaRPr>
          </a:p>
          <a:p>
            <a:pPr algn="r"/>
            <a:r>
              <a:rPr lang="fr-FR" sz="1600" b="1" cap="small" baseline="0" dirty="0" err="1" smtClean="0">
                <a:solidFill>
                  <a:srgbClr val="E7424F"/>
                </a:solidFill>
                <a:latin typeface="Century Gothic" panose="020B0502020202020204" pitchFamily="34" charset="0"/>
                <a:ea typeface="Adobe Gothic Std B" pitchFamily="34" charset="-128"/>
                <a:cs typeface="Arial" charset="0"/>
              </a:rPr>
              <a:t>Opca</a:t>
            </a:r>
            <a:r>
              <a:rPr lang="fr-FR" sz="1600" b="1" cap="small" baseline="0" dirty="0" smtClean="0">
                <a:solidFill>
                  <a:srgbClr val="E7424F"/>
                </a:solidFill>
                <a:latin typeface="Century Gothic" panose="020B0502020202020204" pitchFamily="34" charset="0"/>
                <a:ea typeface="Adobe Gothic Std B" pitchFamily="34" charset="-128"/>
                <a:cs typeface="Arial" charset="0"/>
              </a:rPr>
              <a:t> - </a:t>
            </a:r>
            <a:r>
              <a:rPr lang="fr-FR" sz="1600" b="1" cap="small" baseline="0" dirty="0" err="1" smtClean="0">
                <a:solidFill>
                  <a:srgbClr val="E7424F"/>
                </a:solidFill>
                <a:latin typeface="Century Gothic" panose="020B0502020202020204" pitchFamily="34" charset="0"/>
                <a:ea typeface="Adobe Gothic Std B" pitchFamily="34" charset="-128"/>
                <a:cs typeface="Arial" charset="0"/>
              </a:rPr>
              <a:t>Opacif</a:t>
            </a:r>
            <a:r>
              <a:rPr lang="fr-FR" sz="1600" b="1" cap="small" baseline="0" dirty="0" smtClean="0">
                <a:solidFill>
                  <a:srgbClr val="E7424F"/>
                </a:solidFill>
                <a:latin typeface="Century Gothic" panose="020B0502020202020204" pitchFamily="34" charset="0"/>
                <a:ea typeface="Adobe Gothic Std B" pitchFamily="34" charset="-128"/>
                <a:cs typeface="Arial" charset="0"/>
              </a:rPr>
              <a:t> - </a:t>
            </a:r>
            <a:r>
              <a:rPr lang="fr-FR" sz="1600" b="1" cap="small" baseline="0" dirty="0" err="1" smtClean="0">
                <a:solidFill>
                  <a:srgbClr val="E7424F"/>
                </a:solidFill>
                <a:latin typeface="Century Gothic" panose="020B0502020202020204" pitchFamily="34" charset="0"/>
                <a:ea typeface="Adobe Gothic Std B" pitchFamily="34" charset="-128"/>
                <a:cs typeface="Arial" charset="0"/>
              </a:rPr>
              <a:t>Octa</a:t>
            </a:r>
            <a:endParaRPr lang="fr-FR" sz="1600" b="1" cap="small" baseline="0" dirty="0">
              <a:solidFill>
                <a:srgbClr val="E7424F"/>
              </a:solidFill>
              <a:latin typeface="Century Gothic" panose="020B0502020202020204" pitchFamily="34" charset="0"/>
              <a:ea typeface="Adobe Gothic Std B" pitchFamily="34" charset="-128"/>
              <a:cs typeface="Arial" charset="0"/>
            </a:endParaRPr>
          </a:p>
          <a:p>
            <a:pPr algn="r">
              <a:lnSpc>
                <a:spcPts val="2138"/>
              </a:lnSpc>
            </a:pPr>
            <a:endParaRPr lang="fr-FR" b="1" dirty="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2" name="Titre 1"/>
          <p:cNvSpPr txBox="1">
            <a:spLocks/>
          </p:cNvSpPr>
          <p:nvPr userDrawn="1"/>
        </p:nvSpPr>
        <p:spPr>
          <a:xfrm>
            <a:off x="4339220" y="5517232"/>
            <a:ext cx="469727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800" b="1" cap="sm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est le </a:t>
            </a:r>
            <a:r>
              <a:rPr lang="fr-FR" sz="1800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partenaire </a:t>
            </a:r>
            <a:r>
              <a:rPr lang="fr-FR" sz="1800" b="1" cap="sm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emploi-formation</a:t>
            </a:r>
            <a:br>
              <a:rPr lang="fr-FR" sz="1800" b="1" cap="sm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r-FR" sz="1800" b="1" cap="sm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des </a:t>
            </a:r>
            <a:r>
              <a:rPr lang="fr-FR" sz="1800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entreprises et des </a:t>
            </a:r>
            <a:r>
              <a:rPr lang="fr-FR" sz="1800" b="1" cap="sm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salariés</a:t>
            </a:r>
          </a:p>
          <a:p>
            <a:pPr algn="r"/>
            <a:r>
              <a:rPr lang="fr-FR" sz="1400" b="1" cap="small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 </a:t>
            </a:r>
            <a:r>
              <a:rPr lang="fr-FR" sz="1400" b="1" cap="small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l’économie </a:t>
            </a:r>
            <a:r>
              <a:rPr lang="fr-FR" sz="1400" b="1" cap="small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sociale</a:t>
            </a:r>
            <a:br>
              <a:rPr lang="fr-FR" sz="1400" b="1" cap="small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400" b="1" cap="small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 </a:t>
            </a:r>
            <a:r>
              <a:rPr lang="fr-FR" sz="1400" b="1" cap="small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l’habitat social </a:t>
            </a:r>
            <a:r>
              <a:rPr lang="fr-FR" sz="1400" b="1" cap="small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fr-FR" sz="1400" b="1" cap="small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400" b="1" cap="small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 </a:t>
            </a:r>
            <a:r>
              <a:rPr lang="fr-FR" sz="1400" b="1" cap="small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la protection sociale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2520000" cy="6096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48323"/>
            <a:ext cx="2520000" cy="609677"/>
          </a:xfrm>
          <a:prstGeom prst="rect">
            <a:avLst/>
          </a:prstGeom>
        </p:spPr>
      </p:pic>
      <p:sp>
        <p:nvSpPr>
          <p:cNvPr id="9" name="Triangle rectangle 8"/>
          <p:cNvSpPr/>
          <p:nvPr userDrawn="1"/>
        </p:nvSpPr>
        <p:spPr>
          <a:xfrm rot="16200000" flipH="1" flipV="1">
            <a:off x="261156" y="-261156"/>
            <a:ext cx="6858000" cy="7380312"/>
          </a:xfrm>
          <a:prstGeom prst="rtTriangle">
            <a:avLst/>
          </a:prstGeom>
          <a:solidFill>
            <a:srgbClr val="E74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riangle rectangle 9"/>
          <p:cNvSpPr/>
          <p:nvPr userDrawn="1"/>
        </p:nvSpPr>
        <p:spPr>
          <a:xfrm rot="10800000">
            <a:off x="6084168" y="-2"/>
            <a:ext cx="3059832" cy="2708921"/>
          </a:xfrm>
          <a:prstGeom prst="rtTriangle">
            <a:avLst/>
          </a:prstGeom>
          <a:solidFill>
            <a:srgbClr val="FFC000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0155" y="3445663"/>
            <a:ext cx="4770277" cy="1296144"/>
          </a:xfrm>
        </p:spPr>
        <p:txBody>
          <a:bodyPr bIns="9144" anchor="b"/>
          <a:lstStyle>
            <a:lvl1pPr algn="l">
              <a:defRPr kumimoji="0" 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8000" y="6575231"/>
            <a:ext cx="4724400" cy="27432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23CBA7D-43A0-4594-81CD-605D7D0E152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8652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BA7D-43A0-4594-81CD-605D7D0E15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677032" cy="4924008"/>
          </a:xfrm>
        </p:spPr>
        <p:txBody>
          <a:bodyPr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097280"/>
            <a:ext cx="3672408" cy="4924008"/>
          </a:xfrm>
        </p:spPr>
        <p:txBody>
          <a:bodyPr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BA7D-43A0-4594-81CD-605D7D0E152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605024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608834" cy="4391448"/>
          </a:xfrm>
        </p:spPr>
        <p:txBody>
          <a:bodyPr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1097280"/>
            <a:ext cx="3528392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dirty="0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8024" y="1701848"/>
            <a:ext cx="3528392" cy="4391448"/>
          </a:xfrm>
        </p:spPr>
        <p:txBody>
          <a:bodyPr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BA7D-43A0-4594-81CD-605D7D0E15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BA7D-43A0-4594-81CD-605D7D0E15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iangle rectangle 11"/>
          <p:cNvSpPr/>
          <p:nvPr userDrawn="1"/>
        </p:nvSpPr>
        <p:spPr>
          <a:xfrm rot="16200000" flipH="1" flipV="1">
            <a:off x="261156" y="-261156"/>
            <a:ext cx="6858000" cy="7380312"/>
          </a:xfrm>
          <a:prstGeom prst="rtTriangle">
            <a:avLst/>
          </a:prstGeom>
          <a:solidFill>
            <a:srgbClr val="E74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Triangle rectangle 12"/>
          <p:cNvSpPr/>
          <p:nvPr userDrawn="1"/>
        </p:nvSpPr>
        <p:spPr>
          <a:xfrm>
            <a:off x="0" y="4149079"/>
            <a:ext cx="3059832" cy="2708921"/>
          </a:xfrm>
          <a:prstGeom prst="rtTriangle">
            <a:avLst/>
          </a:prstGeom>
          <a:solidFill>
            <a:srgbClr val="FFC000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504" y="6248323"/>
            <a:ext cx="2520000" cy="6096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0155" y="3428999"/>
            <a:ext cx="4546682" cy="1872209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4405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575231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493578"/>
            <a:ext cx="371518" cy="364422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23CBA7D-43A0-4594-81CD-605D7D0E152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Triangle rectangle 8"/>
          <p:cNvSpPr/>
          <p:nvPr userDrawn="1"/>
        </p:nvSpPr>
        <p:spPr>
          <a:xfrm>
            <a:off x="-36512" y="692696"/>
            <a:ext cx="9290930" cy="304800"/>
          </a:xfrm>
          <a:prstGeom prst="rtTriangle">
            <a:avLst/>
          </a:prstGeom>
          <a:solidFill>
            <a:srgbClr val="E74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" y="6199656"/>
            <a:ext cx="2520000" cy="6096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5" r:id="rId3"/>
    <p:sldLayoutId id="2147483677" r:id="rId4"/>
    <p:sldLayoutId id="2147483678" r:id="rId5"/>
    <p:sldLayoutId id="2147483679" r:id="rId6"/>
    <p:sldLayoutId id="214748368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1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 zoom rh collectif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Vous accompagnez dans la fonction rh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7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zoom rh : Qu’est-ce que c’est?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4" y="1100628"/>
            <a:ext cx="6796236" cy="4848652"/>
          </a:xfrm>
        </p:spPr>
        <p:txBody>
          <a:bodyPr>
            <a:normAutofit/>
          </a:bodyPr>
          <a:lstStyle/>
          <a:p>
            <a:r>
              <a:rPr lang="fr-FR" b="0" dirty="0" smtClean="0"/>
              <a:t>	</a:t>
            </a:r>
          </a:p>
          <a:p>
            <a:r>
              <a:rPr lang="fr-FR" b="0" dirty="0"/>
              <a:t>	</a:t>
            </a:r>
            <a:r>
              <a:rPr lang="fr-FR" sz="1800" b="0" dirty="0" smtClean="0"/>
              <a:t>La </a:t>
            </a:r>
            <a:r>
              <a:rPr lang="fr-FR" sz="1800" dirty="0"/>
              <a:t>prestation Zoom RH</a:t>
            </a:r>
            <a:r>
              <a:rPr lang="fr-FR" sz="1800" b="0" dirty="0"/>
              <a:t> permet </a:t>
            </a:r>
            <a:r>
              <a:rPr lang="fr-FR" sz="1800" dirty="0" smtClean="0"/>
              <a:t>d’a</a:t>
            </a:r>
            <a:r>
              <a:rPr lang="fr-FR" sz="1800" dirty="0" smtClean="0"/>
              <a:t>ccompagner </a:t>
            </a:r>
            <a:r>
              <a:rPr lang="fr-FR" sz="1800" dirty="0"/>
              <a:t>nos adhérents </a:t>
            </a:r>
            <a:r>
              <a:rPr lang="fr-FR" sz="1800" dirty="0" smtClean="0"/>
              <a:t>dans le développement de leur politique RH </a:t>
            </a:r>
            <a:r>
              <a:rPr lang="fr-FR" sz="1800" b="0" dirty="0" smtClean="0"/>
              <a:t>:  Résolution de </a:t>
            </a:r>
            <a:r>
              <a:rPr lang="fr-FR" sz="1800" u="sng" dirty="0" smtClean="0"/>
              <a:t>problématiques partagées</a:t>
            </a:r>
            <a:r>
              <a:rPr lang="fr-FR" sz="1800" dirty="0" smtClean="0"/>
              <a:t>  </a:t>
            </a:r>
            <a:r>
              <a:rPr lang="fr-FR" sz="1800" b="0" dirty="0" smtClean="0"/>
              <a:t>Emplois – Compétences - Formation. </a:t>
            </a:r>
          </a:p>
          <a:p>
            <a:r>
              <a:rPr lang="fr-FR" sz="1800" b="0" dirty="0" smtClean="0"/>
              <a:t>	Elle </a:t>
            </a:r>
            <a:r>
              <a:rPr lang="fr-FR" sz="1800" b="0" dirty="0"/>
              <a:t>est assurée par des prestataires référencés par </a:t>
            </a:r>
            <a:r>
              <a:rPr lang="fr-FR" sz="1800" b="0" dirty="0" smtClean="0"/>
              <a:t>Uniformation.</a:t>
            </a:r>
            <a:endParaRPr lang="fr-FR" sz="1800" b="0" dirty="0" smtClean="0"/>
          </a:p>
          <a:p>
            <a:r>
              <a:rPr lang="fr-FR" sz="2000" b="0" dirty="0" smtClean="0"/>
              <a:t>	</a:t>
            </a:r>
            <a:r>
              <a:rPr lang="fr-FR" sz="2000" u="sng" dirty="0" smtClean="0">
                <a:solidFill>
                  <a:srgbClr val="FF0000"/>
                </a:solidFill>
              </a:rPr>
              <a:t>Pour qui ? </a:t>
            </a:r>
            <a:endParaRPr lang="fr-FR" sz="2000" u="sng" dirty="0" smtClean="0">
              <a:solidFill>
                <a:srgbClr val="FF0000"/>
              </a:solidFill>
            </a:endParaRPr>
          </a:p>
          <a:p>
            <a:r>
              <a:rPr lang="fr-FR" sz="2000" dirty="0" smtClean="0">
                <a:solidFill>
                  <a:srgbClr val="FF0000"/>
                </a:solidFill>
              </a:rPr>
              <a:t>	</a:t>
            </a:r>
            <a:r>
              <a:rPr lang="fr-FR" u="sng" dirty="0" smtClean="0"/>
              <a:t>Dirigeants </a:t>
            </a:r>
            <a:r>
              <a:rPr lang="fr-FR" u="sng" dirty="0" smtClean="0"/>
              <a:t>bénévoles</a:t>
            </a:r>
            <a:r>
              <a:rPr lang="fr-FR" dirty="0" smtClean="0"/>
              <a:t>, </a:t>
            </a:r>
            <a:r>
              <a:rPr lang="fr-FR" dirty="0" smtClean="0"/>
              <a:t>Directions, fonction RH.</a:t>
            </a:r>
            <a:endParaRPr lang="fr-FR" dirty="0"/>
          </a:p>
          <a:p>
            <a:r>
              <a:rPr lang="fr-FR" sz="2000" dirty="0" smtClean="0">
                <a:solidFill>
                  <a:srgbClr val="FF0000"/>
                </a:solidFill>
              </a:rPr>
              <a:t>	</a:t>
            </a:r>
            <a:r>
              <a:rPr lang="fr-FR" sz="2000" u="sng" dirty="0" smtClean="0">
                <a:solidFill>
                  <a:srgbClr val="FF0000"/>
                </a:solidFill>
              </a:rPr>
              <a:t>Comment ?</a:t>
            </a:r>
          </a:p>
          <a:p>
            <a:r>
              <a:rPr lang="fr-FR" sz="2000" dirty="0">
                <a:solidFill>
                  <a:srgbClr val="FF0000"/>
                </a:solidFill>
              </a:rPr>
              <a:t>	</a:t>
            </a:r>
            <a:r>
              <a:rPr lang="fr-FR" dirty="0" smtClean="0"/>
              <a:t>Par l’apport de méthodes et d’outils RH et la </a:t>
            </a:r>
            <a:r>
              <a:rPr lang="fr-FR" dirty="0" err="1" smtClean="0"/>
              <a:t>co-construction</a:t>
            </a:r>
            <a:r>
              <a:rPr lang="fr-FR" dirty="0" smtClean="0"/>
              <a:t> de process de gestion RH.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1090818" cy="156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4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44056"/>
            <a:ext cx="7804348" cy="548640"/>
          </a:xfrm>
        </p:spPr>
        <p:txBody>
          <a:bodyPr/>
          <a:lstStyle/>
          <a:p>
            <a:r>
              <a:rPr lang="fr-FR" sz="2400" dirty="0" smtClean="0"/>
              <a:t>Comment fonctionne le Zoom rh collectif ?</a:t>
            </a:r>
            <a:endParaRPr lang="fr-FR" sz="2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898253"/>
              </p:ext>
            </p:extLst>
          </p:nvPr>
        </p:nvGraphicFramePr>
        <p:xfrm>
          <a:off x="467544" y="1100628"/>
          <a:ext cx="8424936" cy="4848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68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ETAPE : une réunion de cadrage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prstGeom prst="flowChartAlternateProcess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fr-FR" sz="2000" dirty="0" smtClean="0"/>
              <a:t>Objectif: </a:t>
            </a:r>
          </a:p>
          <a:p>
            <a:pPr algn="ctr"/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ancement du dispositif</a:t>
            </a:r>
          </a:p>
          <a:p>
            <a:r>
              <a:rPr lang="fr-FR" dirty="0" smtClean="0"/>
              <a:t>		</a:t>
            </a:r>
          </a:p>
          <a:p>
            <a:pPr algn="ctr"/>
            <a:r>
              <a:rPr lang="fr-FR" dirty="0" smtClean="0"/>
              <a:t>Durée : ½ journée en collectif</a:t>
            </a:r>
          </a:p>
          <a:p>
            <a:endParaRPr lang="fr-FR" dirty="0"/>
          </a:p>
          <a:p>
            <a:r>
              <a:rPr lang="fr-FR" sz="2400" dirty="0" smtClean="0"/>
              <a:t>Contenu :</a:t>
            </a:r>
          </a:p>
          <a:p>
            <a:pPr lvl="8">
              <a:buFont typeface="Wingdings" panose="05000000000000000000" pitchFamily="2" charset="2"/>
              <a:buChar char="F"/>
            </a:pPr>
            <a:r>
              <a:rPr lang="fr-FR" sz="2400" dirty="0" smtClean="0"/>
              <a:t>Présentation du dispositif</a:t>
            </a:r>
          </a:p>
          <a:p>
            <a:pPr lvl="8">
              <a:buFont typeface="Wingdings" panose="05000000000000000000" pitchFamily="2" charset="2"/>
              <a:buChar char="F"/>
            </a:pPr>
            <a:r>
              <a:rPr lang="fr-FR" sz="2400" dirty="0" smtClean="0"/>
              <a:t>Présentation du consultant</a:t>
            </a:r>
          </a:p>
          <a:p>
            <a:pPr lvl="8">
              <a:buFont typeface="Wingdings" panose="05000000000000000000" pitchFamily="2" charset="2"/>
              <a:buChar char="F"/>
            </a:pPr>
            <a:r>
              <a:rPr lang="fr-FR" sz="2400" dirty="0" smtClean="0"/>
              <a:t>Définition du calendrier </a:t>
            </a:r>
            <a:endParaRPr lang="fr-F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2090289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9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dirty="0" err="1" smtClean="0"/>
              <a:t>etape</a:t>
            </a:r>
            <a:r>
              <a:rPr lang="fr-FR" dirty="0" smtClean="0"/>
              <a:t> : le 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672" y="1100628"/>
            <a:ext cx="6724228" cy="4848652"/>
          </a:xfrm>
          <a:prstGeom prst="flowChartAlternateProcess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fr-FR" dirty="0" smtClean="0"/>
              <a:t>Objectif: </a:t>
            </a:r>
          </a:p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 la Gestion et le développement des compétences dans la structure</a:t>
            </a:r>
          </a:p>
          <a:p>
            <a:endParaRPr lang="fr-FR" dirty="0"/>
          </a:p>
          <a:p>
            <a:endParaRPr lang="fr-FR" dirty="0"/>
          </a:p>
          <a:p>
            <a:pPr algn="ctr"/>
            <a:r>
              <a:rPr lang="fr-FR" sz="2000" u="sng" dirty="0" smtClean="0"/>
              <a:t>Durée</a:t>
            </a:r>
            <a:r>
              <a:rPr lang="fr-FR" sz="2000" dirty="0" smtClean="0"/>
              <a:t> : </a:t>
            </a:r>
            <a:r>
              <a:rPr lang="fr-FR" sz="2000" dirty="0" smtClean="0"/>
              <a:t>1  </a:t>
            </a:r>
            <a:r>
              <a:rPr lang="fr-FR" sz="2000" dirty="0" smtClean="0"/>
              <a:t>journée dans votre structure </a:t>
            </a:r>
          </a:p>
          <a:p>
            <a:endParaRPr lang="fr-FR" sz="2000" dirty="0"/>
          </a:p>
          <a:p>
            <a:r>
              <a:rPr lang="fr-FR" sz="2000" dirty="0" smtClean="0"/>
              <a:t>	</a:t>
            </a:r>
            <a:r>
              <a:rPr lang="fr-FR" sz="2000" u="sng" dirty="0" smtClean="0"/>
              <a:t>Contenu:</a:t>
            </a:r>
          </a:p>
          <a:p>
            <a:pPr lvl="8">
              <a:buFont typeface="Wingdings" panose="05000000000000000000" pitchFamily="2" charset="2"/>
              <a:buChar char="F"/>
            </a:pPr>
            <a:r>
              <a:rPr lang="fr-FR" sz="1800" dirty="0" smtClean="0"/>
              <a:t>Etat des lieux: Qui fait quoi?</a:t>
            </a:r>
          </a:p>
          <a:p>
            <a:pPr lvl="8">
              <a:buFont typeface="Wingdings" panose="05000000000000000000" pitchFamily="2" charset="2"/>
              <a:buChar char="F"/>
            </a:pPr>
            <a:r>
              <a:rPr lang="fr-FR" sz="1800" dirty="0" smtClean="0"/>
              <a:t>Evaluation du besoin en compétence</a:t>
            </a:r>
          </a:p>
          <a:p>
            <a:pPr lvl="8">
              <a:buFont typeface="Wingdings" panose="05000000000000000000" pitchFamily="2" charset="2"/>
              <a:buChar char="F"/>
            </a:pPr>
            <a:r>
              <a:rPr lang="fr-FR" sz="1800" dirty="0" smtClean="0"/>
              <a:t>Analyse de la fonction RH</a:t>
            </a:r>
          </a:p>
          <a:p>
            <a:pPr lvl="8">
              <a:buFont typeface="Wingdings" panose="05000000000000000000" pitchFamily="2" charset="2"/>
              <a:buChar char="F"/>
            </a:pPr>
            <a:r>
              <a:rPr lang="fr-FR" sz="1800" dirty="0" smtClean="0"/>
              <a:t>Audit de la fonction formation</a:t>
            </a:r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2163240" cy="170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7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étape : </a:t>
            </a:r>
            <a:r>
              <a:rPr lang="fr-FR" sz="2400" dirty="0" smtClean="0"/>
              <a:t>l’accompagnement </a:t>
            </a:r>
            <a:r>
              <a:rPr lang="fr-FR" sz="2400" dirty="0" smtClean="0"/>
              <a:t>collectif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L’analyse des diagnostics par le consultant lui permet de recenser les besoins communs et </a:t>
            </a:r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individuels</a:t>
            </a:r>
          </a:p>
          <a:p>
            <a:pPr algn="ctr"/>
            <a:endParaRPr lang="fr-FR" sz="2000" u="sng" dirty="0" smtClean="0"/>
          </a:p>
          <a:p>
            <a:pPr algn="ctr"/>
            <a:r>
              <a:rPr lang="fr-FR" sz="2000" u="sng" dirty="0" smtClean="0"/>
              <a:t>Durée </a:t>
            </a:r>
            <a:r>
              <a:rPr lang="fr-FR" sz="2000" u="sng" dirty="0" smtClean="0"/>
              <a:t>: </a:t>
            </a:r>
            <a:r>
              <a:rPr lang="fr-FR" sz="2000" dirty="0" smtClean="0"/>
              <a:t>2 jours en collectifs</a:t>
            </a:r>
          </a:p>
          <a:p>
            <a:pPr algn="ctr"/>
            <a:endParaRPr lang="fr-FR" dirty="0" smtClean="0"/>
          </a:p>
          <a:p>
            <a:r>
              <a:rPr lang="fr-FR" dirty="0" smtClean="0"/>
              <a:t>	</a:t>
            </a:r>
            <a:r>
              <a:rPr lang="fr-FR" sz="2000" u="sng" dirty="0" smtClean="0"/>
              <a:t>Exemple de contenu:</a:t>
            </a:r>
          </a:p>
          <a:p>
            <a:endParaRPr lang="fr-FR" sz="2000" u="sng" dirty="0" smtClean="0"/>
          </a:p>
          <a:p>
            <a:pPr lvl="5">
              <a:buFont typeface="Wingdings" panose="05000000000000000000" pitchFamily="2" charset="2"/>
              <a:buChar char="F"/>
            </a:pPr>
            <a:r>
              <a:rPr lang="fr-FR" sz="1800" dirty="0" smtClean="0"/>
              <a:t>Les fiches de </a:t>
            </a:r>
            <a:r>
              <a:rPr lang="fr-FR" sz="1800" dirty="0" smtClean="0"/>
              <a:t>poste: rédaction, utilisation …</a:t>
            </a:r>
            <a:endParaRPr lang="fr-FR" sz="1800" dirty="0" smtClean="0"/>
          </a:p>
          <a:p>
            <a:pPr lvl="5">
              <a:buFont typeface="Wingdings" panose="05000000000000000000" pitchFamily="2" charset="2"/>
              <a:buChar char="F"/>
            </a:pPr>
            <a:r>
              <a:rPr lang="fr-FR" sz="1800" dirty="0" smtClean="0"/>
              <a:t>L’entretien </a:t>
            </a:r>
            <a:r>
              <a:rPr lang="fr-FR" sz="1800" dirty="0" smtClean="0"/>
              <a:t>professionnel: qui, quand, quoi ?</a:t>
            </a:r>
            <a:endParaRPr lang="fr-FR" sz="1800" dirty="0" smtClean="0"/>
          </a:p>
          <a:p>
            <a:pPr lvl="5">
              <a:buFont typeface="Wingdings" panose="05000000000000000000" pitchFamily="2" charset="2"/>
              <a:buChar char="F"/>
            </a:pPr>
            <a:r>
              <a:rPr lang="fr-FR" sz="1800" dirty="0" smtClean="0"/>
              <a:t>Le Plan de </a:t>
            </a:r>
            <a:r>
              <a:rPr lang="fr-FR" sz="1800" dirty="0" smtClean="0"/>
              <a:t>formation: du besoin à la formalisation … </a:t>
            </a:r>
            <a:endParaRPr lang="fr-FR" sz="1800" dirty="0" smtClean="0"/>
          </a:p>
          <a:p>
            <a:pPr lvl="5">
              <a:buFont typeface="Wingdings" panose="05000000000000000000" pitchFamily="2" charset="2"/>
              <a:buChar char="F"/>
            </a:pPr>
            <a:r>
              <a:rPr lang="fr-FR" sz="1800" dirty="0" smtClean="0"/>
              <a:t>Rédiger/diffuser une offre d’emploi</a:t>
            </a:r>
          </a:p>
          <a:p>
            <a:pPr>
              <a:buFont typeface="Wingdings" panose="05000000000000000000" pitchFamily="2" charset="2"/>
              <a:buChar char="F"/>
            </a:pPr>
            <a:endParaRPr lang="fr-FR" dirty="0" smtClean="0"/>
          </a:p>
          <a:p>
            <a:pPr marL="0" indent="0"/>
            <a:r>
              <a:rPr lang="fr-FR" dirty="0" smtClean="0"/>
              <a:t>	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239885"/>
            <a:ext cx="1872829" cy="154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1416826" cy="118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6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fr-FR" u="sng" dirty="0" smtClean="0"/>
              <a:t>Durée : 1 </a:t>
            </a:r>
            <a:r>
              <a:rPr lang="fr-FR" u="sng" dirty="0"/>
              <a:t>à 2 jours en individuel dans votre structure </a:t>
            </a:r>
          </a:p>
          <a:p>
            <a:pPr marL="0" indent="0"/>
            <a:endParaRPr lang="fr-FR" dirty="0"/>
          </a:p>
          <a:p>
            <a:pPr marL="0" indent="0"/>
            <a:r>
              <a:rPr lang="fr-FR" dirty="0" smtClean="0"/>
              <a:t>L’accompagnement </a:t>
            </a:r>
            <a:r>
              <a:rPr lang="fr-FR" dirty="0"/>
              <a:t>individuel permet </a:t>
            </a:r>
            <a:r>
              <a:rPr lang="fr-FR" dirty="0" smtClean="0"/>
              <a:t>l’adaptation </a:t>
            </a:r>
            <a:r>
              <a:rPr lang="fr-FR" dirty="0"/>
              <a:t>des </a:t>
            </a:r>
            <a:r>
              <a:rPr lang="fr-FR" dirty="0" smtClean="0"/>
              <a:t>processus et outils </a:t>
            </a:r>
            <a:r>
              <a:rPr lang="fr-FR" dirty="0"/>
              <a:t>dans la structure</a:t>
            </a:r>
          </a:p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	En tenant compte des spécificités et moyens de chacune  des structures</a:t>
            </a:r>
            <a:endParaRPr lang="fr-FR" dirty="0"/>
          </a:p>
          <a:p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27584" y="18864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étape : </a:t>
            </a:r>
            <a:r>
              <a:rPr lang="fr-FR" sz="2400" dirty="0" smtClean="0"/>
              <a:t>l’accompagnement Individuel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124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dispositif vous intéresse?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561593"/>
              </p:ext>
            </p:extLst>
          </p:nvPr>
        </p:nvGraphicFramePr>
        <p:xfrm>
          <a:off x="822960" y="1100628"/>
          <a:ext cx="7520940" cy="4848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30804"/>
            <a:ext cx="1008112" cy="96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cap="none" dirty="0" smtClean="0"/>
              <a:t>Uniformation Centre Val de Loire</a:t>
            </a:r>
            <a:r>
              <a:rPr lang="fr-FR" cap="none" dirty="0" smtClean="0"/>
              <a:t/>
            </a:r>
            <a:br>
              <a:rPr lang="fr-FR" cap="none" dirty="0" smtClean="0"/>
            </a:br>
            <a:r>
              <a:rPr lang="fr-FR" sz="1600" cap="none" dirty="0" smtClean="0"/>
              <a:t>Romain ARTIGES: Conseiller Emploi Formation</a:t>
            </a:r>
            <a:br>
              <a:rPr lang="fr-FR" sz="1600" cap="none" dirty="0" smtClean="0"/>
            </a:br>
            <a:r>
              <a:rPr lang="fr-FR" sz="1600" cap="none" dirty="0" smtClean="0"/>
              <a:t>rartiges0@gmail.com</a:t>
            </a:r>
            <a:endParaRPr lang="fr-FR" sz="1600" cap="none" dirty="0"/>
          </a:p>
        </p:txBody>
      </p:sp>
    </p:spTree>
    <p:extLst>
      <p:ext uri="{BB962C8B-B14F-4D97-AF65-F5344CB8AC3E}">
        <p14:creationId xmlns:p14="http://schemas.microsoft.com/office/powerpoint/2010/main" val="320316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ersonnalisé 1">
      <a:dk1>
        <a:srgbClr val="1E264E"/>
      </a:dk1>
      <a:lt1>
        <a:srgbClr val="FFFFFF"/>
      </a:lt1>
      <a:dk2>
        <a:srgbClr val="E7424F"/>
      </a:dk2>
      <a:lt2>
        <a:srgbClr val="FAB900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237</Words>
  <Application>Microsoft Office PowerPoint</Application>
  <PresentationFormat>Affichage à l'écran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Angles</vt:lpstr>
      <vt:lpstr>Le zoom rh collectif</vt:lpstr>
      <vt:lpstr>Le zoom rh : Qu’est-ce que c’est?</vt:lpstr>
      <vt:lpstr>Comment fonctionne le Zoom rh collectif ?</vt:lpstr>
      <vt:lpstr>1èRE ETAPE : une réunion de cadrage</vt:lpstr>
      <vt:lpstr>2ème etape : le diagnostic</vt:lpstr>
      <vt:lpstr>3ème étape : l’accompagnement collectif</vt:lpstr>
      <vt:lpstr>Présentation PowerPoint</vt:lpstr>
      <vt:lpstr>Le dispositif vous intéresse? </vt:lpstr>
      <vt:lpstr>Uniformation Centre Val de Loire Romain ARTIGES: Conseiller Emploi Formation rartiges0@gmail.com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Huard Emeline</dc:creator>
  <cp:lastModifiedBy>Artiges Romain</cp:lastModifiedBy>
  <cp:revision>18</cp:revision>
  <dcterms:created xsi:type="dcterms:W3CDTF">2017-07-28T08:32:14Z</dcterms:created>
  <dcterms:modified xsi:type="dcterms:W3CDTF">2017-09-06T08:18:35Z</dcterms:modified>
</cp:coreProperties>
</file>